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6" r:id="rId1"/>
  </p:sldMasterIdLst>
  <p:notesMasterIdLst>
    <p:notesMasterId r:id="rId21"/>
  </p:notesMasterIdLst>
  <p:sldIdLst>
    <p:sldId id="275" r:id="rId2"/>
    <p:sldId id="268" r:id="rId3"/>
    <p:sldId id="258" r:id="rId4"/>
    <p:sldId id="278" r:id="rId5"/>
    <p:sldId id="277" r:id="rId6"/>
    <p:sldId id="265" r:id="rId7"/>
    <p:sldId id="266" r:id="rId8"/>
    <p:sldId id="272" r:id="rId9"/>
    <p:sldId id="259" r:id="rId10"/>
    <p:sldId id="261" r:id="rId11"/>
    <p:sldId id="263" r:id="rId12"/>
    <p:sldId id="267" r:id="rId13"/>
    <p:sldId id="264" r:id="rId14"/>
    <p:sldId id="270" r:id="rId15"/>
    <p:sldId id="271" r:id="rId16"/>
    <p:sldId id="279" r:id="rId17"/>
    <p:sldId id="273" r:id="rId18"/>
    <p:sldId id="274" r:id="rId19"/>
    <p:sldId id="26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927" autoAdjust="0"/>
    <p:restoredTop sz="50067" autoAdjust="0"/>
  </p:normalViewPr>
  <p:slideViewPr>
    <p:cSldViewPr>
      <p:cViewPr varScale="1">
        <p:scale>
          <a:sx n="62" d="100"/>
          <a:sy n="62" d="100"/>
        </p:scale>
        <p:origin x="344" y="-528"/>
      </p:cViewPr>
      <p:guideLst>
        <p:guide orient="horz" pos="2160"/>
        <p:guide pos="2880"/>
      </p:guideLst>
    </p:cSldViewPr>
  </p:slideViewPr>
  <p:outlineViewPr>
    <p:cViewPr>
      <p:scale>
        <a:sx n="33" d="100"/>
        <a:sy n="33" d="100"/>
      </p:scale>
      <p:origin x="0" y="7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7AD26-603D-47B8-B25C-3C4CCC790C68}" type="doc">
      <dgm:prSet loTypeId="urn:microsoft.com/office/officeart/2005/8/layout/vList4" loCatId="list" qsTypeId="urn:microsoft.com/office/officeart/2005/8/quickstyle/simple1" qsCatId="simple" csTypeId="urn:microsoft.com/office/officeart/2005/8/colors/accent0_3" csCatId="mainScheme" phldr="1"/>
      <dgm:spPr/>
      <dgm:t>
        <a:bodyPr/>
        <a:lstStyle/>
        <a:p>
          <a:endParaRPr lang="en-US"/>
        </a:p>
      </dgm:t>
    </dgm:pt>
    <dgm:pt modelId="{85905E4D-4210-46A6-B43B-67764BCC6EDC}">
      <dgm:prSet/>
      <dgm:spPr/>
      <dgm:t>
        <a:bodyPr/>
        <a:lstStyle/>
        <a:p>
          <a:pPr rtl="0"/>
          <a:endParaRPr lang="en-US" sz="1900" dirty="0"/>
        </a:p>
      </dgm:t>
    </dgm:pt>
    <dgm:pt modelId="{1DAF4D7B-E582-4A3F-99C3-F021662CC1A3}" type="parTrans" cxnId="{52B60A06-1705-4832-A368-7D13358E50D1}">
      <dgm:prSet/>
      <dgm:spPr/>
      <dgm:t>
        <a:bodyPr/>
        <a:lstStyle/>
        <a:p>
          <a:endParaRPr lang="en-US"/>
        </a:p>
      </dgm:t>
    </dgm:pt>
    <dgm:pt modelId="{35850541-B674-422F-8AF9-6FD8433E96A5}" type="sibTrans" cxnId="{52B60A06-1705-4832-A368-7D13358E50D1}">
      <dgm:prSet/>
      <dgm:spPr/>
      <dgm:t>
        <a:bodyPr/>
        <a:lstStyle/>
        <a:p>
          <a:endParaRPr lang="en-US"/>
        </a:p>
      </dgm:t>
    </dgm:pt>
    <dgm:pt modelId="{5E0B96C8-E4E4-46DB-87FA-599EF5B59E43}">
      <dgm:prSet custT="1"/>
      <dgm:spPr/>
      <dgm:t>
        <a:bodyPr/>
        <a:lstStyle/>
        <a:p>
          <a:pPr rtl="0"/>
          <a:r>
            <a:rPr lang="en-US" sz="1800" dirty="0"/>
            <a:t>Key and Fob</a:t>
          </a:r>
        </a:p>
      </dgm:t>
    </dgm:pt>
    <dgm:pt modelId="{29E52F28-72B8-4404-B906-68D44E85E15E}" type="parTrans" cxnId="{097D6542-0DBA-41A0-858E-E03B74384507}">
      <dgm:prSet/>
      <dgm:spPr/>
      <dgm:t>
        <a:bodyPr/>
        <a:lstStyle/>
        <a:p>
          <a:endParaRPr lang="en-US"/>
        </a:p>
      </dgm:t>
    </dgm:pt>
    <dgm:pt modelId="{3F113DDA-D49F-4B57-94EC-A439C5E59D63}" type="sibTrans" cxnId="{097D6542-0DBA-41A0-858E-E03B74384507}">
      <dgm:prSet/>
      <dgm:spPr/>
      <dgm:t>
        <a:bodyPr/>
        <a:lstStyle/>
        <a:p>
          <a:endParaRPr lang="en-US"/>
        </a:p>
      </dgm:t>
    </dgm:pt>
    <dgm:pt modelId="{953FA85E-9A88-4AF0-BF52-D97B29AA15F9}">
      <dgm:prSet custT="1"/>
      <dgm:spPr/>
      <dgm:t>
        <a:bodyPr/>
        <a:lstStyle/>
        <a:p>
          <a:pPr rtl="0"/>
          <a:r>
            <a:rPr lang="en-US" sz="1800" dirty="0"/>
            <a:t>Elevator Access 9am -5pm to 3R. Fob at other times.</a:t>
          </a:r>
        </a:p>
      </dgm:t>
    </dgm:pt>
    <dgm:pt modelId="{D9C5C48C-BFB0-49C4-A412-9A86137F8AD2}" type="parTrans" cxnId="{C488E2C1-81AB-4713-88D4-9CF0DDC47AA5}">
      <dgm:prSet/>
      <dgm:spPr/>
      <dgm:t>
        <a:bodyPr/>
        <a:lstStyle/>
        <a:p>
          <a:endParaRPr lang="en-US"/>
        </a:p>
      </dgm:t>
    </dgm:pt>
    <dgm:pt modelId="{C4314519-57AE-4982-81C4-8561CB10D510}" type="sibTrans" cxnId="{C488E2C1-81AB-4713-88D4-9CF0DDC47AA5}">
      <dgm:prSet/>
      <dgm:spPr/>
      <dgm:t>
        <a:bodyPr/>
        <a:lstStyle/>
        <a:p>
          <a:endParaRPr lang="en-US"/>
        </a:p>
      </dgm:t>
    </dgm:pt>
    <dgm:pt modelId="{12130F9A-72DB-46F8-BF6A-3C95DB5C6ED9}">
      <dgm:prSet custT="1"/>
      <dgm:spPr/>
      <dgm:t>
        <a:bodyPr/>
        <a:lstStyle/>
        <a:p>
          <a:pPr rtl="0"/>
          <a:r>
            <a:rPr lang="en-US" sz="1800" dirty="0"/>
            <a:t>2R &amp; 4R always require fob.</a:t>
          </a:r>
        </a:p>
      </dgm:t>
    </dgm:pt>
    <dgm:pt modelId="{29A0DC07-14F7-4B1D-BCA3-0640FC1CA2DC}" type="parTrans" cxnId="{17176E54-8910-4FFE-9BF6-C6376F2CC7C6}">
      <dgm:prSet/>
      <dgm:spPr/>
      <dgm:t>
        <a:bodyPr/>
        <a:lstStyle/>
        <a:p>
          <a:endParaRPr lang="en-US"/>
        </a:p>
      </dgm:t>
    </dgm:pt>
    <dgm:pt modelId="{F7027E26-25C1-481F-A800-902668420505}" type="sibTrans" cxnId="{17176E54-8910-4FFE-9BF6-C6376F2CC7C6}">
      <dgm:prSet/>
      <dgm:spPr/>
      <dgm:t>
        <a:bodyPr/>
        <a:lstStyle/>
        <a:p>
          <a:endParaRPr lang="en-US"/>
        </a:p>
      </dgm:t>
    </dgm:pt>
    <dgm:pt modelId="{F00811B3-5840-7343-9FB9-B76574E80CC5}">
      <dgm:prSet custT="1"/>
      <dgm:spPr/>
      <dgm:t>
        <a:bodyPr/>
        <a:lstStyle/>
        <a:p>
          <a:pPr rtl="0"/>
          <a:endParaRPr lang="en-US" sz="1800" dirty="0"/>
        </a:p>
      </dgm:t>
    </dgm:pt>
    <dgm:pt modelId="{5F85F974-D5E7-734F-9CE0-57F8E5F3455D}" type="parTrans" cxnId="{8155E14A-CE2A-B248-BA39-26BA25618B9D}">
      <dgm:prSet/>
      <dgm:spPr/>
      <dgm:t>
        <a:bodyPr/>
        <a:lstStyle/>
        <a:p>
          <a:endParaRPr lang="en-US"/>
        </a:p>
      </dgm:t>
    </dgm:pt>
    <dgm:pt modelId="{30A4A9B4-CCD2-5D45-80F1-3C35B4C5B2DC}" type="sibTrans" cxnId="{8155E14A-CE2A-B248-BA39-26BA25618B9D}">
      <dgm:prSet/>
      <dgm:spPr/>
      <dgm:t>
        <a:bodyPr/>
        <a:lstStyle/>
        <a:p>
          <a:endParaRPr lang="en-US"/>
        </a:p>
      </dgm:t>
    </dgm:pt>
    <dgm:pt modelId="{53F77A27-298B-6649-8C9D-F5FA46824FD1}">
      <dgm:prSet custT="1"/>
      <dgm:spPr/>
      <dgm:t>
        <a:bodyPr/>
        <a:lstStyle/>
        <a:p>
          <a:pPr rtl="0"/>
          <a:endParaRPr lang="en-US" sz="1800" dirty="0"/>
        </a:p>
      </dgm:t>
    </dgm:pt>
    <dgm:pt modelId="{173137CD-1A17-BC4B-88A3-FAA364CF6DAD}" type="parTrans" cxnId="{BD74C11C-A72B-A545-9686-4B0F6DA56DD5}">
      <dgm:prSet/>
      <dgm:spPr/>
      <dgm:t>
        <a:bodyPr/>
        <a:lstStyle/>
        <a:p>
          <a:endParaRPr lang="en-US"/>
        </a:p>
      </dgm:t>
    </dgm:pt>
    <dgm:pt modelId="{9432C65A-30F5-1241-AF14-C4C9BECD1D3B}" type="sibTrans" cxnId="{BD74C11C-A72B-A545-9686-4B0F6DA56DD5}">
      <dgm:prSet/>
      <dgm:spPr/>
      <dgm:t>
        <a:bodyPr/>
        <a:lstStyle/>
        <a:p>
          <a:endParaRPr lang="en-US"/>
        </a:p>
      </dgm:t>
    </dgm:pt>
    <dgm:pt modelId="{606C6E37-7B0C-B341-9BA6-DFB18854038C}">
      <dgm:prSet custT="1"/>
      <dgm:spPr/>
      <dgm:t>
        <a:bodyPr/>
        <a:lstStyle/>
        <a:p>
          <a:pPr rtl="0"/>
          <a:r>
            <a:rPr lang="en-US" sz="1800" dirty="0"/>
            <a:t>Fob provides 24-hour access.</a:t>
          </a:r>
        </a:p>
      </dgm:t>
    </dgm:pt>
    <dgm:pt modelId="{09F789FD-5742-314D-9131-DA582E90371F}" type="parTrans" cxnId="{BF78D2A0-3F63-F44D-AB2E-25C7556250B6}">
      <dgm:prSet/>
      <dgm:spPr/>
      <dgm:t>
        <a:bodyPr/>
        <a:lstStyle/>
        <a:p>
          <a:endParaRPr lang="en-US"/>
        </a:p>
      </dgm:t>
    </dgm:pt>
    <dgm:pt modelId="{F48730FD-E5AB-B146-86FA-93000DDDD37B}" type="sibTrans" cxnId="{BF78D2A0-3F63-F44D-AB2E-25C7556250B6}">
      <dgm:prSet/>
      <dgm:spPr/>
      <dgm:t>
        <a:bodyPr/>
        <a:lstStyle/>
        <a:p>
          <a:endParaRPr lang="en-US"/>
        </a:p>
      </dgm:t>
    </dgm:pt>
    <dgm:pt modelId="{19DF5115-BAEF-0A48-B3F2-37E692B73E04}">
      <dgm:prSet custT="1"/>
      <dgm:spPr/>
      <dgm:t>
        <a:bodyPr/>
        <a:lstStyle/>
        <a:p>
          <a:pPr rtl="0"/>
          <a:endParaRPr lang="en-US" sz="1800" dirty="0"/>
        </a:p>
      </dgm:t>
    </dgm:pt>
    <dgm:pt modelId="{9A445A07-A25B-F349-98AF-4A2F424266B3}" type="parTrans" cxnId="{3AC0B738-B74F-0F49-9E91-8E45FD4A2961}">
      <dgm:prSet/>
      <dgm:spPr/>
      <dgm:t>
        <a:bodyPr/>
        <a:lstStyle/>
        <a:p>
          <a:endParaRPr lang="en-US"/>
        </a:p>
      </dgm:t>
    </dgm:pt>
    <dgm:pt modelId="{19CF4545-2E5B-5148-A392-9334FF106990}" type="sibTrans" cxnId="{3AC0B738-B74F-0F49-9E91-8E45FD4A2961}">
      <dgm:prSet/>
      <dgm:spPr/>
      <dgm:t>
        <a:bodyPr/>
        <a:lstStyle/>
        <a:p>
          <a:endParaRPr lang="en-US"/>
        </a:p>
      </dgm:t>
    </dgm:pt>
    <dgm:pt modelId="{8F99838C-EB64-DE4D-814D-EB96B6C34B14}">
      <dgm:prSet custT="1"/>
      <dgm:spPr/>
      <dgm:t>
        <a:bodyPr/>
        <a:lstStyle/>
        <a:p>
          <a:pPr rtl="0"/>
          <a:r>
            <a:rPr lang="en-US" sz="1800" dirty="0"/>
            <a:t>HUPD 617 495 1212</a:t>
          </a:r>
        </a:p>
      </dgm:t>
    </dgm:pt>
    <dgm:pt modelId="{1EB964DE-3683-6E49-9AA9-9ABE58D8111C}" type="parTrans" cxnId="{1FA08E1B-E96B-D340-8F6B-6A31AD3D5E34}">
      <dgm:prSet/>
      <dgm:spPr/>
    </dgm:pt>
    <dgm:pt modelId="{0F714C53-472A-0C48-858D-B7EA048024C2}" type="sibTrans" cxnId="{1FA08E1B-E96B-D340-8F6B-6A31AD3D5E34}">
      <dgm:prSet/>
      <dgm:spPr/>
    </dgm:pt>
    <dgm:pt modelId="{EFA868BF-B130-F748-9F59-939216922288}">
      <dgm:prSet custT="1"/>
      <dgm:spPr/>
      <dgm:t>
        <a:bodyPr/>
        <a:lstStyle/>
        <a:p>
          <a:pPr rtl="0"/>
          <a:endParaRPr lang="en-US" sz="1800" dirty="0"/>
        </a:p>
      </dgm:t>
    </dgm:pt>
    <dgm:pt modelId="{76FCFDF2-BF4F-CD4E-84CA-FFB208BD4E42}" type="parTrans" cxnId="{970C601B-DD86-474C-A29A-71333D9E118C}">
      <dgm:prSet/>
      <dgm:spPr/>
    </dgm:pt>
    <dgm:pt modelId="{4CF3C64B-5C2F-694F-BF43-5EF6DB541A38}" type="sibTrans" cxnId="{970C601B-DD86-474C-A29A-71333D9E118C}">
      <dgm:prSet/>
      <dgm:spPr/>
    </dgm:pt>
    <dgm:pt modelId="{FC7F212C-A650-4CE8-9C10-369222BB08F1}" type="pres">
      <dgm:prSet presAssocID="{BAA7AD26-603D-47B8-B25C-3C4CCC790C68}" presName="linear" presStyleCnt="0">
        <dgm:presLayoutVars>
          <dgm:dir/>
          <dgm:resizeHandles val="exact"/>
        </dgm:presLayoutVars>
      </dgm:prSet>
      <dgm:spPr/>
    </dgm:pt>
    <dgm:pt modelId="{2C4828A8-5429-422D-B8FA-0AB5E7BB9D0F}" type="pres">
      <dgm:prSet presAssocID="{85905E4D-4210-46A6-B43B-67764BCC6EDC}" presName="comp" presStyleCnt="0"/>
      <dgm:spPr/>
    </dgm:pt>
    <dgm:pt modelId="{6AD905FB-BCD7-4E43-B553-9B5D09243C8F}" type="pres">
      <dgm:prSet presAssocID="{85905E4D-4210-46A6-B43B-67764BCC6EDC}" presName="box" presStyleLbl="node1" presStyleIdx="0" presStyleCnt="1" custLinFactNeighborX="18293"/>
      <dgm:spPr/>
    </dgm:pt>
    <dgm:pt modelId="{DACFA28A-5A16-4D8B-80EB-779FF86856E4}" type="pres">
      <dgm:prSet presAssocID="{85905E4D-4210-46A6-B43B-67764BCC6EDC}" presName="img" presStyleLbl="fgImgPlace1" presStyleIdx="0" presStyleCnt="1" custFlipHor="0" custScaleX="103659" custScaleY="50000" custLinFactNeighborX="-4776" custLinFactNeighborY="-7738"/>
      <dgm:spPr>
        <a:blipFill rotWithShape="1">
          <a:blip xmlns:r="http://schemas.openxmlformats.org/officeDocument/2006/relationships" r:embed="rId1"/>
          <a:stretch>
            <a:fillRect/>
          </a:stretch>
        </a:blipFill>
      </dgm:spPr>
    </dgm:pt>
    <dgm:pt modelId="{6E6FF19B-4186-4FC6-8701-F809085A858A}" type="pres">
      <dgm:prSet presAssocID="{85905E4D-4210-46A6-B43B-67764BCC6EDC}" presName="text" presStyleLbl="node1" presStyleIdx="0" presStyleCnt="1">
        <dgm:presLayoutVars>
          <dgm:bulletEnabled val="1"/>
        </dgm:presLayoutVars>
      </dgm:prSet>
      <dgm:spPr/>
    </dgm:pt>
  </dgm:ptLst>
  <dgm:cxnLst>
    <dgm:cxn modelId="{52B60A06-1705-4832-A368-7D13358E50D1}" srcId="{BAA7AD26-603D-47B8-B25C-3C4CCC790C68}" destId="{85905E4D-4210-46A6-B43B-67764BCC6EDC}" srcOrd="0" destOrd="0" parTransId="{1DAF4D7B-E582-4A3F-99C3-F021662CC1A3}" sibTransId="{35850541-B674-422F-8AF9-6FD8433E96A5}"/>
    <dgm:cxn modelId="{06C31214-B9F2-274B-9843-FEC7880C581F}" type="presOf" srcId="{8F99838C-EB64-DE4D-814D-EB96B6C34B14}" destId="{6E6FF19B-4186-4FC6-8701-F809085A858A}" srcOrd="1" destOrd="9" presId="urn:microsoft.com/office/officeart/2005/8/layout/vList4"/>
    <dgm:cxn modelId="{D0896317-4D07-ED4F-BE79-E4DD13E9A983}" type="presOf" srcId="{F00811B3-5840-7343-9FB9-B76574E80CC5}" destId="{6AD905FB-BCD7-4E43-B553-9B5D09243C8F}" srcOrd="0" destOrd="2" presId="urn:microsoft.com/office/officeart/2005/8/layout/vList4"/>
    <dgm:cxn modelId="{970C601B-DD86-474C-A29A-71333D9E118C}" srcId="{53F77A27-298B-6649-8C9D-F5FA46824FD1}" destId="{EFA868BF-B130-F748-9F59-939216922288}" srcOrd="3" destOrd="0" parTransId="{76FCFDF2-BF4F-CD4E-84CA-FFB208BD4E42}" sibTransId="{4CF3C64B-5C2F-694F-BF43-5EF6DB541A38}"/>
    <dgm:cxn modelId="{1FA08E1B-E96B-D340-8F6B-6A31AD3D5E34}" srcId="{53F77A27-298B-6649-8C9D-F5FA46824FD1}" destId="{8F99838C-EB64-DE4D-814D-EB96B6C34B14}" srcOrd="4" destOrd="0" parTransId="{1EB964DE-3683-6E49-9AA9-9ABE58D8111C}" sibTransId="{0F714C53-472A-0C48-858D-B7EA048024C2}"/>
    <dgm:cxn modelId="{B1D1E91B-3E59-BC40-A904-FDFA4E44D4C2}" type="presOf" srcId="{19DF5115-BAEF-0A48-B3F2-37E692B73E04}" destId="{6AD905FB-BCD7-4E43-B553-9B5D09243C8F}" srcOrd="0" destOrd="6" presId="urn:microsoft.com/office/officeart/2005/8/layout/vList4"/>
    <dgm:cxn modelId="{BD74C11C-A72B-A545-9686-4B0F6DA56DD5}" srcId="{85905E4D-4210-46A6-B43B-67764BCC6EDC}" destId="{53F77A27-298B-6649-8C9D-F5FA46824FD1}" srcOrd="3" destOrd="0" parTransId="{173137CD-1A17-BC4B-88A3-FAA364CF6DAD}" sibTransId="{9432C65A-30F5-1241-AF14-C4C9BECD1D3B}"/>
    <dgm:cxn modelId="{6E3E5924-95B1-0743-A644-2E90E77FED83}" type="presOf" srcId="{EFA868BF-B130-F748-9F59-939216922288}" destId="{6E6FF19B-4186-4FC6-8701-F809085A858A}" srcOrd="1" destOrd="8" presId="urn:microsoft.com/office/officeart/2005/8/layout/vList4"/>
    <dgm:cxn modelId="{21B50B34-6C14-2F43-949D-B7CE19097A86}" type="presOf" srcId="{53F77A27-298B-6649-8C9D-F5FA46824FD1}" destId="{6E6FF19B-4186-4FC6-8701-F809085A858A}" srcOrd="1" destOrd="4" presId="urn:microsoft.com/office/officeart/2005/8/layout/vList4"/>
    <dgm:cxn modelId="{3AC0B738-B74F-0F49-9E91-8E45FD4A2961}" srcId="{53F77A27-298B-6649-8C9D-F5FA46824FD1}" destId="{19DF5115-BAEF-0A48-B3F2-37E692B73E04}" srcOrd="1" destOrd="0" parTransId="{9A445A07-A25B-F349-98AF-4A2F424266B3}" sibTransId="{19CF4545-2E5B-5148-A392-9334FF106990}"/>
    <dgm:cxn modelId="{34F58B3E-AA34-4D1A-A196-77CB8B9CE148}" type="presOf" srcId="{5E0B96C8-E4E4-46DB-87FA-599EF5B59E43}" destId="{6AD905FB-BCD7-4E43-B553-9B5D09243C8F}" srcOrd="0" destOrd="1" presId="urn:microsoft.com/office/officeart/2005/8/layout/vList4"/>
    <dgm:cxn modelId="{097D6542-0DBA-41A0-858E-E03B74384507}" srcId="{85905E4D-4210-46A6-B43B-67764BCC6EDC}" destId="{5E0B96C8-E4E4-46DB-87FA-599EF5B59E43}" srcOrd="0" destOrd="0" parTransId="{29E52F28-72B8-4404-B906-68D44E85E15E}" sibTransId="{3F113DDA-D49F-4B57-94EC-A439C5E59D63}"/>
    <dgm:cxn modelId="{8155E14A-CE2A-B248-BA39-26BA25618B9D}" srcId="{85905E4D-4210-46A6-B43B-67764BCC6EDC}" destId="{F00811B3-5840-7343-9FB9-B76574E80CC5}" srcOrd="1" destOrd="0" parTransId="{5F85F974-D5E7-734F-9CE0-57F8E5F3455D}" sibTransId="{30A4A9B4-CCD2-5D45-80F1-3C35B4C5B2DC}"/>
    <dgm:cxn modelId="{EEDE524B-73F3-4440-AB8E-8087D904E7BE}" type="presOf" srcId="{85905E4D-4210-46A6-B43B-67764BCC6EDC}" destId="{6E6FF19B-4186-4FC6-8701-F809085A858A}" srcOrd="1" destOrd="0" presId="urn:microsoft.com/office/officeart/2005/8/layout/vList4"/>
    <dgm:cxn modelId="{17176E54-8910-4FFE-9BF6-C6376F2CC7C6}" srcId="{53F77A27-298B-6649-8C9D-F5FA46824FD1}" destId="{12130F9A-72DB-46F8-BF6A-3C95DB5C6ED9}" srcOrd="0" destOrd="0" parTransId="{29A0DC07-14F7-4B1D-BCA3-0640FC1CA2DC}" sibTransId="{F7027E26-25C1-481F-A800-902668420505}"/>
    <dgm:cxn modelId="{B60A935B-3430-4C51-8AFF-920B0AECE081}" type="presOf" srcId="{5E0B96C8-E4E4-46DB-87FA-599EF5B59E43}" destId="{6E6FF19B-4186-4FC6-8701-F809085A858A}" srcOrd="1" destOrd="1" presId="urn:microsoft.com/office/officeart/2005/8/layout/vList4"/>
    <dgm:cxn modelId="{FF30E75E-5C61-4AF9-AD9E-4D8EBEAF1A14}" type="presOf" srcId="{12130F9A-72DB-46F8-BF6A-3C95DB5C6ED9}" destId="{6AD905FB-BCD7-4E43-B553-9B5D09243C8F}" srcOrd="0" destOrd="5" presId="urn:microsoft.com/office/officeart/2005/8/layout/vList4"/>
    <dgm:cxn modelId="{1F06A460-66BE-9041-9318-966090BF1D24}" type="presOf" srcId="{19DF5115-BAEF-0A48-B3F2-37E692B73E04}" destId="{6E6FF19B-4186-4FC6-8701-F809085A858A}" srcOrd="1" destOrd="6" presId="urn:microsoft.com/office/officeart/2005/8/layout/vList4"/>
    <dgm:cxn modelId="{498C1170-F63E-4197-BD74-CEACDB813F92}" type="presOf" srcId="{12130F9A-72DB-46F8-BF6A-3C95DB5C6ED9}" destId="{6E6FF19B-4186-4FC6-8701-F809085A858A}" srcOrd="1" destOrd="5" presId="urn:microsoft.com/office/officeart/2005/8/layout/vList4"/>
    <dgm:cxn modelId="{645F7887-D21A-4BE4-85C9-54085E4B60A8}" type="presOf" srcId="{85905E4D-4210-46A6-B43B-67764BCC6EDC}" destId="{6AD905FB-BCD7-4E43-B553-9B5D09243C8F}" srcOrd="0" destOrd="0" presId="urn:microsoft.com/office/officeart/2005/8/layout/vList4"/>
    <dgm:cxn modelId="{BF78D2A0-3F63-F44D-AB2E-25C7556250B6}" srcId="{53F77A27-298B-6649-8C9D-F5FA46824FD1}" destId="{606C6E37-7B0C-B341-9BA6-DFB18854038C}" srcOrd="2" destOrd="0" parTransId="{09F789FD-5742-314D-9131-DA582E90371F}" sibTransId="{F48730FD-E5AB-B146-86FA-93000DDDD37B}"/>
    <dgm:cxn modelId="{18A5FCB2-ED9F-7C4C-B986-F1C17A1904B8}" type="presOf" srcId="{606C6E37-7B0C-B341-9BA6-DFB18854038C}" destId="{6AD905FB-BCD7-4E43-B553-9B5D09243C8F}" srcOrd="0" destOrd="7" presId="urn:microsoft.com/office/officeart/2005/8/layout/vList4"/>
    <dgm:cxn modelId="{3C257EB7-5F61-4C53-8CCA-46703EB07405}" type="presOf" srcId="{953FA85E-9A88-4AF0-BF52-D97B29AA15F9}" destId="{6E6FF19B-4186-4FC6-8701-F809085A858A}" srcOrd="1" destOrd="3" presId="urn:microsoft.com/office/officeart/2005/8/layout/vList4"/>
    <dgm:cxn modelId="{C488E2C1-81AB-4713-88D4-9CF0DDC47AA5}" srcId="{85905E4D-4210-46A6-B43B-67764BCC6EDC}" destId="{953FA85E-9A88-4AF0-BF52-D97B29AA15F9}" srcOrd="2" destOrd="0" parTransId="{D9C5C48C-BFB0-49C4-A412-9A86137F8AD2}" sibTransId="{C4314519-57AE-4982-81C4-8561CB10D510}"/>
    <dgm:cxn modelId="{F0BD6DCE-395D-43CA-AB3F-6A73CBF55B71}" type="presOf" srcId="{BAA7AD26-603D-47B8-B25C-3C4CCC790C68}" destId="{FC7F212C-A650-4CE8-9C10-369222BB08F1}" srcOrd="0" destOrd="0" presId="urn:microsoft.com/office/officeart/2005/8/layout/vList4"/>
    <dgm:cxn modelId="{249D9CE2-7C48-5346-86C8-F806D6FFB5B3}" type="presOf" srcId="{F00811B3-5840-7343-9FB9-B76574E80CC5}" destId="{6E6FF19B-4186-4FC6-8701-F809085A858A}" srcOrd="1" destOrd="2" presId="urn:microsoft.com/office/officeart/2005/8/layout/vList4"/>
    <dgm:cxn modelId="{C5D8A6E7-C0AA-4CF2-90DD-306E8DE97945}" type="presOf" srcId="{953FA85E-9A88-4AF0-BF52-D97B29AA15F9}" destId="{6AD905FB-BCD7-4E43-B553-9B5D09243C8F}" srcOrd="0" destOrd="3" presId="urn:microsoft.com/office/officeart/2005/8/layout/vList4"/>
    <dgm:cxn modelId="{AC9CFEF1-FB69-D145-8777-9CCA73242A3E}" type="presOf" srcId="{53F77A27-298B-6649-8C9D-F5FA46824FD1}" destId="{6AD905FB-BCD7-4E43-B553-9B5D09243C8F}" srcOrd="0" destOrd="4" presId="urn:microsoft.com/office/officeart/2005/8/layout/vList4"/>
    <dgm:cxn modelId="{2A0C36F2-83EC-1843-AB33-6DA50E964689}" type="presOf" srcId="{8F99838C-EB64-DE4D-814D-EB96B6C34B14}" destId="{6AD905FB-BCD7-4E43-B553-9B5D09243C8F}" srcOrd="0" destOrd="9" presId="urn:microsoft.com/office/officeart/2005/8/layout/vList4"/>
    <dgm:cxn modelId="{F4645CF6-E0A6-E24F-8D3A-7D4DC3D0CCAE}" type="presOf" srcId="{606C6E37-7B0C-B341-9BA6-DFB18854038C}" destId="{6E6FF19B-4186-4FC6-8701-F809085A858A}" srcOrd="1" destOrd="7" presId="urn:microsoft.com/office/officeart/2005/8/layout/vList4"/>
    <dgm:cxn modelId="{28C273FA-6364-5B4B-B054-AC0D3FBE77AA}" type="presOf" srcId="{EFA868BF-B130-F748-9F59-939216922288}" destId="{6AD905FB-BCD7-4E43-B553-9B5D09243C8F}" srcOrd="0" destOrd="8" presId="urn:microsoft.com/office/officeart/2005/8/layout/vList4"/>
    <dgm:cxn modelId="{6250AC55-C633-4E03-AF71-1511FE69FEC3}" type="presParOf" srcId="{FC7F212C-A650-4CE8-9C10-369222BB08F1}" destId="{2C4828A8-5429-422D-B8FA-0AB5E7BB9D0F}" srcOrd="0" destOrd="0" presId="urn:microsoft.com/office/officeart/2005/8/layout/vList4"/>
    <dgm:cxn modelId="{AE0E5BD8-8C76-4EAD-9F86-B05D6431A99A}" type="presParOf" srcId="{2C4828A8-5429-422D-B8FA-0AB5E7BB9D0F}" destId="{6AD905FB-BCD7-4E43-B553-9B5D09243C8F}" srcOrd="0" destOrd="0" presId="urn:microsoft.com/office/officeart/2005/8/layout/vList4"/>
    <dgm:cxn modelId="{2A7447A0-E429-4EF7-A5BF-069987800D59}" type="presParOf" srcId="{2C4828A8-5429-422D-B8FA-0AB5E7BB9D0F}" destId="{DACFA28A-5A16-4D8B-80EB-779FF86856E4}" srcOrd="1" destOrd="0" presId="urn:microsoft.com/office/officeart/2005/8/layout/vList4"/>
    <dgm:cxn modelId="{00B63706-674D-4B5A-8B6B-8E0D77AEDAFF}" type="presParOf" srcId="{2C4828A8-5429-422D-B8FA-0AB5E7BB9D0F}" destId="{6E6FF19B-4186-4FC6-8701-F809085A858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D905FB-BCD7-4E43-B553-9B5D09243C8F}">
      <dsp:nvSpPr>
        <dsp:cNvPr id="0" name=""/>
        <dsp:cNvSpPr/>
      </dsp:nvSpPr>
      <dsp:spPr>
        <a:xfrm>
          <a:off x="0" y="0"/>
          <a:ext cx="5288280" cy="5105400"/>
        </a:xfrm>
        <a:prstGeom prst="roundRect">
          <a:avLst>
            <a:gd name="adj" fmla="val 10000"/>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44550" rtl="0">
            <a:lnSpc>
              <a:spcPct val="90000"/>
            </a:lnSpc>
            <a:spcBef>
              <a:spcPct val="0"/>
            </a:spcBef>
            <a:spcAft>
              <a:spcPct val="35000"/>
            </a:spcAft>
            <a:buNone/>
          </a:pPr>
          <a:endParaRPr lang="en-US" sz="1900" kern="1200" dirty="0"/>
        </a:p>
        <a:p>
          <a:pPr marL="171450" lvl="1" indent="-171450" algn="l" defTabSz="800100" rtl="0">
            <a:lnSpc>
              <a:spcPct val="90000"/>
            </a:lnSpc>
            <a:spcBef>
              <a:spcPct val="0"/>
            </a:spcBef>
            <a:spcAft>
              <a:spcPct val="15000"/>
            </a:spcAft>
            <a:buChar char="•"/>
          </a:pPr>
          <a:r>
            <a:rPr lang="en-US" sz="1800" kern="1200" dirty="0"/>
            <a:t>Key and Fob</a:t>
          </a:r>
        </a:p>
        <a:p>
          <a:pPr marL="171450" lvl="1" indent="-171450" algn="l" defTabSz="800100" rtl="0">
            <a:lnSpc>
              <a:spcPct val="90000"/>
            </a:lnSpc>
            <a:spcBef>
              <a:spcPct val="0"/>
            </a:spcBef>
            <a:spcAft>
              <a:spcPct val="15000"/>
            </a:spcAft>
            <a:buChar char="•"/>
          </a:pPr>
          <a:endParaRPr lang="en-US" sz="1800" kern="1200" dirty="0"/>
        </a:p>
        <a:p>
          <a:pPr marL="171450" lvl="1" indent="-171450" algn="l" defTabSz="800100" rtl="0">
            <a:lnSpc>
              <a:spcPct val="90000"/>
            </a:lnSpc>
            <a:spcBef>
              <a:spcPct val="0"/>
            </a:spcBef>
            <a:spcAft>
              <a:spcPct val="15000"/>
            </a:spcAft>
            <a:buChar char="•"/>
          </a:pPr>
          <a:r>
            <a:rPr lang="en-US" sz="1800" kern="1200" dirty="0"/>
            <a:t>Elevator Access 9am -5pm to 3R. Fob at other times.</a:t>
          </a:r>
        </a:p>
        <a:p>
          <a:pPr marL="171450" lvl="1" indent="-171450" algn="l" defTabSz="800100" rtl="0">
            <a:lnSpc>
              <a:spcPct val="90000"/>
            </a:lnSpc>
            <a:spcBef>
              <a:spcPct val="0"/>
            </a:spcBef>
            <a:spcAft>
              <a:spcPct val="15000"/>
            </a:spcAft>
            <a:buChar char="•"/>
          </a:pPr>
          <a:endParaRPr lang="en-US" sz="1800" kern="1200" dirty="0"/>
        </a:p>
        <a:p>
          <a:pPr marL="342900" lvl="2" indent="-171450" algn="l" defTabSz="800100" rtl="0">
            <a:lnSpc>
              <a:spcPct val="90000"/>
            </a:lnSpc>
            <a:spcBef>
              <a:spcPct val="0"/>
            </a:spcBef>
            <a:spcAft>
              <a:spcPct val="15000"/>
            </a:spcAft>
            <a:buChar char="•"/>
          </a:pPr>
          <a:r>
            <a:rPr lang="en-US" sz="1800" kern="1200" dirty="0"/>
            <a:t>2R &amp; 4R always require fob.</a:t>
          </a:r>
        </a:p>
        <a:p>
          <a:pPr marL="342900" lvl="2" indent="-171450" algn="l" defTabSz="800100" rtl="0">
            <a:lnSpc>
              <a:spcPct val="90000"/>
            </a:lnSpc>
            <a:spcBef>
              <a:spcPct val="0"/>
            </a:spcBef>
            <a:spcAft>
              <a:spcPct val="15000"/>
            </a:spcAft>
            <a:buChar char="•"/>
          </a:pPr>
          <a:endParaRPr lang="en-US" sz="1800" kern="1200" dirty="0"/>
        </a:p>
        <a:p>
          <a:pPr marL="342900" lvl="2" indent="-171450" algn="l" defTabSz="800100" rtl="0">
            <a:lnSpc>
              <a:spcPct val="90000"/>
            </a:lnSpc>
            <a:spcBef>
              <a:spcPct val="0"/>
            </a:spcBef>
            <a:spcAft>
              <a:spcPct val="15000"/>
            </a:spcAft>
            <a:buChar char="•"/>
          </a:pPr>
          <a:r>
            <a:rPr lang="en-US" sz="1800" kern="1200" dirty="0"/>
            <a:t>Fob provides 24-hour access.</a:t>
          </a:r>
        </a:p>
        <a:p>
          <a:pPr marL="342900" lvl="2" indent="-171450" algn="l" defTabSz="800100" rtl="0">
            <a:lnSpc>
              <a:spcPct val="90000"/>
            </a:lnSpc>
            <a:spcBef>
              <a:spcPct val="0"/>
            </a:spcBef>
            <a:spcAft>
              <a:spcPct val="15000"/>
            </a:spcAft>
            <a:buChar char="•"/>
          </a:pPr>
          <a:endParaRPr lang="en-US" sz="1800" kern="1200" dirty="0"/>
        </a:p>
        <a:p>
          <a:pPr marL="342900" lvl="2" indent="-171450" algn="l" defTabSz="800100" rtl="0">
            <a:lnSpc>
              <a:spcPct val="90000"/>
            </a:lnSpc>
            <a:spcBef>
              <a:spcPct val="0"/>
            </a:spcBef>
            <a:spcAft>
              <a:spcPct val="15000"/>
            </a:spcAft>
            <a:buChar char="•"/>
          </a:pPr>
          <a:r>
            <a:rPr lang="en-US" sz="1800" kern="1200" dirty="0"/>
            <a:t>HUPD 617 495 1212</a:t>
          </a:r>
        </a:p>
      </dsp:txBody>
      <dsp:txXfrm>
        <a:off x="1568196" y="0"/>
        <a:ext cx="3720084" cy="5105400"/>
      </dsp:txXfrm>
    </dsp:sp>
    <dsp:sp modelId="{DACFA28A-5A16-4D8B-80EB-779FF86856E4}">
      <dsp:nvSpPr>
        <dsp:cNvPr id="0" name=""/>
        <dsp:cNvSpPr/>
      </dsp:nvSpPr>
      <dsp:spPr>
        <a:xfrm>
          <a:off x="440676" y="1215575"/>
          <a:ext cx="1096355" cy="2042160"/>
        </a:xfrm>
        <a:prstGeom prst="roundRect">
          <a:avLst>
            <a:gd name="adj" fmla="val 10000"/>
          </a:avLst>
        </a:prstGeom>
        <a:blipFill rotWithShape="1">
          <a:blip xmlns:r="http://schemas.openxmlformats.org/officeDocument/2006/relationships" r:embed="rId1"/>
          <a:stretch>
            <a:fillRect/>
          </a:stretch>
        </a:blip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8A194B3-1F99-4B52-A59B-814EC4B7C23B}" type="datetimeFigureOut">
              <a:rPr lang="en-US" smtClean="0"/>
              <a:pPr/>
              <a:t>9/3/19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7F30523-DD18-47BA-AC3A-A8F66499AEE7}" type="slidenum">
              <a:rPr lang="en-US" smtClean="0"/>
              <a:pPr/>
              <a:t>‹#›</a:t>
            </a:fld>
            <a:endParaRPr lang="en-US"/>
          </a:p>
        </p:txBody>
      </p:sp>
    </p:spTree>
    <p:extLst>
      <p:ext uri="{BB962C8B-B14F-4D97-AF65-F5344CB8AC3E}">
        <p14:creationId xmlns:p14="http://schemas.microsoft.com/office/powerpoint/2010/main" val="43344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a:t>
            </a:fld>
            <a:endParaRPr lang="en-US"/>
          </a:p>
        </p:txBody>
      </p:sp>
    </p:spTree>
    <p:extLst>
      <p:ext uri="{BB962C8B-B14F-4D97-AF65-F5344CB8AC3E}">
        <p14:creationId xmlns:p14="http://schemas.microsoft.com/office/powerpoint/2010/main" val="155133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10</a:t>
            </a:fld>
            <a:endParaRPr lang="en-US"/>
          </a:p>
        </p:txBody>
      </p:sp>
    </p:spTree>
    <p:extLst>
      <p:ext uri="{BB962C8B-B14F-4D97-AF65-F5344CB8AC3E}">
        <p14:creationId xmlns:p14="http://schemas.microsoft.com/office/powerpoint/2010/main" val="130506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Communal</a:t>
            </a:r>
            <a:r>
              <a:rPr lang="en-US" baseline="0" dirty="0"/>
              <a:t> kitchen 3</a:t>
            </a:r>
            <a:r>
              <a:rPr lang="en-US" baseline="30000" dirty="0"/>
              <a:t>rd</a:t>
            </a:r>
            <a:r>
              <a:rPr lang="en-US" baseline="0" dirty="0"/>
              <a:t> and 4</a:t>
            </a:r>
            <a:r>
              <a:rPr lang="en-US" baseline="30000" dirty="0"/>
              <a:t>th</a:t>
            </a:r>
            <a:r>
              <a:rPr lang="en-US" baseline="0" dirty="0"/>
              <a:t> floors</a:t>
            </a:r>
          </a:p>
          <a:p>
            <a:r>
              <a:rPr lang="en-US" baseline="0" dirty="0"/>
              <a:t>Tea, Coffee ,Cocoa, and Milk available</a:t>
            </a:r>
          </a:p>
          <a:p>
            <a:r>
              <a:rPr lang="en-US" baseline="0" dirty="0"/>
              <a:t>Water</a:t>
            </a:r>
          </a:p>
          <a:p>
            <a:r>
              <a:rPr lang="en-US" baseline="0" dirty="0"/>
              <a:t>Refrigerator - cleaning</a:t>
            </a:r>
          </a:p>
          <a:p>
            <a:r>
              <a:rPr lang="en-US" baseline="0" dirty="0"/>
              <a:t>Please keep the area clean</a:t>
            </a:r>
          </a:p>
          <a:p>
            <a:endParaRPr lang="en-US" baseline="0" dirty="0"/>
          </a:p>
          <a:p>
            <a:r>
              <a:rPr lang="en-US" baseline="0" dirty="0"/>
              <a:t>WE RECYCLE</a:t>
            </a:r>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11</a:t>
            </a:fld>
            <a:endParaRPr lang="en-US"/>
          </a:p>
        </p:txBody>
      </p:sp>
    </p:spTree>
    <p:extLst>
      <p:ext uri="{BB962C8B-B14F-4D97-AF65-F5344CB8AC3E}">
        <p14:creationId xmlns:p14="http://schemas.microsoft.com/office/powerpoint/2010/main" val="820967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12</a:t>
            </a:fld>
            <a:endParaRPr lang="en-US"/>
          </a:p>
        </p:txBody>
      </p:sp>
    </p:spTree>
    <p:extLst>
      <p:ext uri="{BB962C8B-B14F-4D97-AF65-F5344CB8AC3E}">
        <p14:creationId xmlns:p14="http://schemas.microsoft.com/office/powerpoint/2010/main" val="511898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30523-DD18-47BA-AC3A-A8F66499AEE7}" type="slidenum">
              <a:rPr lang="en-US" smtClean="0"/>
              <a:pPr/>
              <a:t>13</a:t>
            </a:fld>
            <a:endParaRPr lang="en-US"/>
          </a:p>
        </p:txBody>
      </p:sp>
    </p:spTree>
    <p:extLst>
      <p:ext uri="{BB962C8B-B14F-4D97-AF65-F5344CB8AC3E}">
        <p14:creationId xmlns:p14="http://schemas.microsoft.com/office/powerpoint/2010/main" val="1356937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14</a:t>
            </a:fld>
            <a:endParaRPr lang="en-US"/>
          </a:p>
        </p:txBody>
      </p:sp>
    </p:spTree>
    <p:extLst>
      <p:ext uri="{BB962C8B-B14F-4D97-AF65-F5344CB8AC3E}">
        <p14:creationId xmlns:p14="http://schemas.microsoft.com/office/powerpoint/2010/main" val="286494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15</a:t>
            </a:fld>
            <a:endParaRPr lang="en-US"/>
          </a:p>
        </p:txBody>
      </p:sp>
    </p:spTree>
    <p:extLst>
      <p:ext uri="{BB962C8B-B14F-4D97-AF65-F5344CB8AC3E}">
        <p14:creationId xmlns:p14="http://schemas.microsoft.com/office/powerpoint/2010/main" val="4158135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16</a:t>
            </a:fld>
            <a:endParaRPr lang="en-US"/>
          </a:p>
        </p:txBody>
      </p:sp>
    </p:spTree>
    <p:extLst>
      <p:ext uri="{BB962C8B-B14F-4D97-AF65-F5344CB8AC3E}">
        <p14:creationId xmlns:p14="http://schemas.microsoft.com/office/powerpoint/2010/main" val="434791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17</a:t>
            </a:fld>
            <a:endParaRPr lang="en-US"/>
          </a:p>
        </p:txBody>
      </p:sp>
    </p:spTree>
    <p:extLst>
      <p:ext uri="{BB962C8B-B14F-4D97-AF65-F5344CB8AC3E}">
        <p14:creationId xmlns:p14="http://schemas.microsoft.com/office/powerpoint/2010/main" val="2172458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18</a:t>
            </a:fld>
            <a:endParaRPr lang="en-US"/>
          </a:p>
        </p:txBody>
      </p:sp>
    </p:spTree>
    <p:extLst>
      <p:ext uri="{BB962C8B-B14F-4D97-AF65-F5344CB8AC3E}">
        <p14:creationId xmlns:p14="http://schemas.microsoft.com/office/powerpoint/2010/main" val="1393161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2</a:t>
            </a:fld>
            <a:endParaRPr lang="en-US"/>
          </a:p>
        </p:txBody>
      </p:sp>
    </p:spTree>
    <p:extLst>
      <p:ext uri="{BB962C8B-B14F-4D97-AF65-F5344CB8AC3E}">
        <p14:creationId xmlns:p14="http://schemas.microsoft.com/office/powerpoint/2010/main" val="2027434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3</a:t>
            </a:fld>
            <a:endParaRPr lang="en-US"/>
          </a:p>
        </p:txBody>
      </p:sp>
    </p:spTree>
    <p:extLst>
      <p:ext uri="{BB962C8B-B14F-4D97-AF65-F5344CB8AC3E}">
        <p14:creationId xmlns:p14="http://schemas.microsoft.com/office/powerpoint/2010/main" val="80879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4</a:t>
            </a:fld>
            <a:endParaRPr lang="en-US"/>
          </a:p>
        </p:txBody>
      </p:sp>
    </p:spTree>
    <p:extLst>
      <p:ext uri="{BB962C8B-B14F-4D97-AF65-F5344CB8AC3E}">
        <p14:creationId xmlns:p14="http://schemas.microsoft.com/office/powerpoint/2010/main" val="107883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5</a:t>
            </a:fld>
            <a:endParaRPr lang="en-US"/>
          </a:p>
        </p:txBody>
      </p:sp>
    </p:spTree>
    <p:extLst>
      <p:ext uri="{BB962C8B-B14F-4D97-AF65-F5344CB8AC3E}">
        <p14:creationId xmlns:p14="http://schemas.microsoft.com/office/powerpoint/2010/main" val="1124029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6</a:t>
            </a:fld>
            <a:endParaRPr lang="en-US"/>
          </a:p>
        </p:txBody>
      </p:sp>
    </p:spTree>
    <p:extLst>
      <p:ext uri="{BB962C8B-B14F-4D97-AF65-F5344CB8AC3E}">
        <p14:creationId xmlns:p14="http://schemas.microsoft.com/office/powerpoint/2010/main" val="199085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REGISTER</a:t>
            </a:r>
            <a:r>
              <a:rPr lang="en-US" baseline="0" dirty="0"/>
              <a:t> WITH INT’L OFFICE</a:t>
            </a:r>
          </a:p>
          <a:p>
            <a:endParaRPr lang="en-US" baseline="0" dirty="0"/>
          </a:p>
          <a:p>
            <a:r>
              <a:rPr lang="en-US" baseline="0" dirty="0"/>
              <a:t>SOCIAL SECURITY NUMBER – ALL BEING PAID IN U.S. should have SS#</a:t>
            </a:r>
          </a:p>
          <a:p>
            <a:r>
              <a:rPr lang="en-US" baseline="0" dirty="0"/>
              <a:t>- don’t have to be a perm resident/citizen</a:t>
            </a:r>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7</a:t>
            </a:fld>
            <a:endParaRPr lang="en-US"/>
          </a:p>
        </p:txBody>
      </p:sp>
    </p:spTree>
    <p:extLst>
      <p:ext uri="{BB962C8B-B14F-4D97-AF65-F5344CB8AC3E}">
        <p14:creationId xmlns:p14="http://schemas.microsoft.com/office/powerpoint/2010/main" val="394424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30523-DD18-47BA-AC3A-A8F66499AEE7}" type="slidenum">
              <a:rPr lang="en-US" smtClean="0"/>
              <a:pPr/>
              <a:t>8</a:t>
            </a:fld>
            <a:endParaRPr lang="en-US"/>
          </a:p>
        </p:txBody>
      </p:sp>
    </p:spTree>
    <p:extLst>
      <p:ext uri="{BB962C8B-B14F-4D97-AF65-F5344CB8AC3E}">
        <p14:creationId xmlns:p14="http://schemas.microsoft.com/office/powerpoint/2010/main" val="31458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7F30523-DD18-47BA-AC3A-A8F66499AEE7}" type="slidenum">
              <a:rPr lang="en-US" smtClean="0"/>
              <a:pPr/>
              <a:t>9</a:t>
            </a:fld>
            <a:endParaRPr lang="en-US"/>
          </a:p>
        </p:txBody>
      </p:sp>
    </p:spTree>
    <p:extLst>
      <p:ext uri="{BB962C8B-B14F-4D97-AF65-F5344CB8AC3E}">
        <p14:creationId xmlns:p14="http://schemas.microsoft.com/office/powerpoint/2010/main" val="1711570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F8AC76-C7EB-4DBD-8F15-5E89098ABE4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347F-62BE-4753-9B3A-ABF0A8903586}"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8AC76-C7EB-4DBD-8F15-5E89098ABE4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347F-62BE-4753-9B3A-ABF0A89035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8AC76-C7EB-4DBD-8F15-5E89098ABE4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347F-62BE-4753-9B3A-ABF0A890358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8AC76-C7EB-4DBD-8F15-5E89098ABE4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347F-62BE-4753-9B3A-ABF0A890358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8AC76-C7EB-4DBD-8F15-5E89098ABE49}" type="datetimeFigureOut">
              <a:rPr lang="en-US" smtClean="0"/>
              <a:pPr/>
              <a:t>9/3/19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3347F-62BE-4753-9B3A-ABF0A8903586}"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F8AC76-C7EB-4DBD-8F15-5E89098ABE49}"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347F-62BE-4753-9B3A-ABF0A89035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F8AC76-C7EB-4DBD-8F15-5E89098ABE49}" type="datetimeFigureOut">
              <a:rPr lang="en-US" smtClean="0"/>
              <a:pPr/>
              <a:t>9/3/19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3347F-62BE-4753-9B3A-ABF0A8903586}"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F8AC76-C7EB-4DBD-8F15-5E89098ABE49}" type="datetimeFigureOut">
              <a:rPr lang="en-US" smtClean="0"/>
              <a:pPr/>
              <a:t>9/3/19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3347F-62BE-4753-9B3A-ABF0A89035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8AC76-C7EB-4DBD-8F15-5E89098ABE49}" type="datetimeFigureOut">
              <a:rPr lang="en-US" smtClean="0"/>
              <a:pPr/>
              <a:t>9/3/19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3347F-62BE-4753-9B3A-ABF0A89035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F8AC76-C7EB-4DBD-8F15-5E89098ABE49}"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347F-62BE-4753-9B3A-ABF0A8903586}"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F8AC76-C7EB-4DBD-8F15-5E89098ABE49}" type="datetimeFigureOut">
              <a:rPr lang="en-US" smtClean="0"/>
              <a:pPr/>
              <a:t>9/3/19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3347F-62BE-4753-9B3A-ABF0A89035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1F8AC76-C7EB-4DBD-8F15-5E89098ABE49}" type="datetimeFigureOut">
              <a:rPr lang="en-US" smtClean="0"/>
              <a:pPr/>
              <a:t>9/3/19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D23347F-62BE-4753-9B3A-ABF0A89035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trademark.harvard.edu/policy-on-use-of-harvard-names-and-insignia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tchinsDuBoisFellow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ampusservicecenter.harvard.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uhs.harvard.edu/services/urgent-car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egistrar.fas.harvard.edu/ten-year-calenda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667000"/>
            <a:ext cx="8229600" cy="4876800"/>
          </a:xfrm>
        </p:spPr>
        <p:txBody>
          <a:bodyPr>
            <a:normAutofit/>
          </a:bodyPr>
          <a:lstStyle/>
          <a:p>
            <a:pPr marL="0" indent="0">
              <a:buNone/>
            </a:pPr>
            <a:r>
              <a:rPr lang="en-US" sz="4800" dirty="0"/>
              <a:t>Fellows Administrative Overview</a:t>
            </a:r>
          </a:p>
          <a:p>
            <a:pPr marL="0" indent="0">
              <a:buNone/>
            </a:pPr>
            <a:r>
              <a:rPr lang="en-US" sz="4800" dirty="0"/>
              <a:t>Fall 2019</a:t>
            </a:r>
          </a:p>
          <a:p>
            <a:endParaRPr lang="en-US" dirty="0"/>
          </a:p>
        </p:txBody>
      </p:sp>
      <p:sp>
        <p:nvSpPr>
          <p:cNvPr id="4" name="Rectangle 3"/>
          <p:cNvSpPr/>
          <p:nvPr/>
        </p:nvSpPr>
        <p:spPr>
          <a:xfrm>
            <a:off x="2286000" y="-3603694"/>
            <a:ext cx="4572000" cy="1938992"/>
          </a:xfrm>
          <a:prstGeom prst="rect">
            <a:avLst/>
          </a:prstGeom>
        </p:spPr>
        <p:txBody>
          <a:bodyPr>
            <a:spAutoFit/>
          </a:bodyPr>
          <a:lstStyle/>
          <a:p>
            <a:endParaRPr lang="en-US" sz="2000" dirty="0"/>
          </a:p>
          <a:p>
            <a:r>
              <a:rPr lang="en-US" sz="2000" dirty="0"/>
              <a:t>      </a:t>
            </a:r>
          </a:p>
          <a:p>
            <a:endParaRPr lang="en-US" sz="2000" dirty="0"/>
          </a:p>
          <a:p>
            <a:endParaRPr lang="en-US" sz="2000" dirty="0"/>
          </a:p>
          <a:p>
            <a:r>
              <a:rPr lang="en-US" sz="2000" dirty="0"/>
              <a:t>Fellows Administrative Review </a:t>
            </a:r>
          </a:p>
          <a:p>
            <a:r>
              <a:rPr lang="en-US" sz="2000" dirty="0"/>
              <a:t>Fall 2014</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99" y="685800"/>
            <a:ext cx="5959749" cy="14249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834890"/>
            <a:ext cx="5105400" cy="886592"/>
          </a:xfrm>
          <a:prstGeom prst="rect">
            <a:avLst/>
          </a:prstGeom>
        </p:spPr>
      </p:pic>
    </p:spTree>
    <p:extLst>
      <p:ext uri="{BB962C8B-B14F-4D97-AF65-F5344CB8AC3E}">
        <p14:creationId xmlns:p14="http://schemas.microsoft.com/office/powerpoint/2010/main" val="1404846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8152" y="274638"/>
            <a:ext cx="7498080" cy="1143000"/>
          </a:xfrm>
        </p:spPr>
        <p:txBody>
          <a:bodyPr/>
          <a:lstStyle/>
          <a:p>
            <a:r>
              <a:rPr lang="en-US" dirty="0">
                <a:solidFill>
                  <a:srgbClr val="FF0000"/>
                </a:solidFill>
              </a:rPr>
              <a:t>MEETING SPACE</a:t>
            </a:r>
          </a:p>
        </p:txBody>
      </p:sp>
      <p:sp>
        <p:nvSpPr>
          <p:cNvPr id="3" name="Content Placeholder 2"/>
          <p:cNvSpPr>
            <a:spLocks noGrp="1"/>
          </p:cNvSpPr>
          <p:nvPr>
            <p:ph idx="1"/>
          </p:nvPr>
        </p:nvSpPr>
        <p:spPr>
          <a:xfrm>
            <a:off x="1435608" y="1447800"/>
            <a:ext cx="5674577" cy="3538236"/>
          </a:xfrm>
        </p:spPr>
        <p:txBody>
          <a:bodyPr>
            <a:normAutofit/>
          </a:bodyPr>
          <a:lstStyle/>
          <a:p>
            <a:pPr>
              <a:buNone/>
            </a:pPr>
            <a:r>
              <a:rPr lang="en-US" dirty="0">
                <a:solidFill>
                  <a:schemeClr val="accent1"/>
                </a:solidFill>
              </a:rPr>
              <a:t>2</a:t>
            </a:r>
            <a:r>
              <a:rPr lang="en-US" baseline="30000" dirty="0">
                <a:solidFill>
                  <a:schemeClr val="accent1"/>
                </a:solidFill>
              </a:rPr>
              <a:t>nd</a:t>
            </a:r>
            <a:r>
              <a:rPr lang="en-US" dirty="0">
                <a:solidFill>
                  <a:schemeClr val="accent1"/>
                </a:solidFill>
              </a:rPr>
              <a:t> Floor, </a:t>
            </a:r>
            <a:r>
              <a:rPr lang="en-US" dirty="0">
                <a:solidFill>
                  <a:srgbClr val="FF0000"/>
                </a:solidFill>
              </a:rPr>
              <a:t>Hutchins Seminar	</a:t>
            </a:r>
          </a:p>
          <a:p>
            <a:pPr>
              <a:buNone/>
            </a:pPr>
            <a:endParaRPr lang="en-US" dirty="0">
              <a:solidFill>
                <a:srgbClr val="FF0000"/>
              </a:solidFill>
            </a:endParaRPr>
          </a:p>
          <a:p>
            <a:pPr>
              <a:buNone/>
            </a:pPr>
            <a:r>
              <a:rPr lang="en-US" dirty="0">
                <a:solidFill>
                  <a:srgbClr val="FF0000"/>
                </a:solidFill>
              </a:rPr>
              <a:t>To Reserve Meeting Space:</a:t>
            </a:r>
          </a:p>
          <a:p>
            <a:pPr>
              <a:buNone/>
            </a:pPr>
            <a:r>
              <a:rPr lang="en-US" dirty="0">
                <a:solidFill>
                  <a:srgbClr val="FF0000"/>
                </a:solidFill>
              </a:rPr>
              <a:t>Contact Velma at velmadupont@fas.harvard.edu</a:t>
            </a:r>
          </a:p>
          <a:p>
            <a:pPr>
              <a:buNone/>
            </a:pPr>
            <a:r>
              <a:rPr lang="en-US" dirty="0">
                <a:solidFill>
                  <a:srgbClr val="FF0000"/>
                </a:solidFill>
              </a:rPr>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KITCHEN &amp; RECYCLING</a:t>
            </a:r>
          </a:p>
        </p:txBody>
      </p:sp>
      <p:sp>
        <p:nvSpPr>
          <p:cNvPr id="3" name="Content Placeholder 2"/>
          <p:cNvSpPr>
            <a:spLocks noGrp="1"/>
          </p:cNvSpPr>
          <p:nvPr>
            <p:ph idx="1"/>
          </p:nvPr>
        </p:nvSpPr>
        <p:spPr/>
        <p:txBody>
          <a:bodyPr>
            <a:normAutofit/>
          </a:bodyPr>
          <a:lstStyle/>
          <a:p>
            <a:r>
              <a:rPr lang="en-US" sz="3200" dirty="0"/>
              <a:t>Communal Kitchen</a:t>
            </a:r>
          </a:p>
          <a:p>
            <a:r>
              <a:rPr lang="en-US" sz="3200" dirty="0"/>
              <a:t>Tea and Coffee </a:t>
            </a:r>
          </a:p>
          <a:p>
            <a:r>
              <a:rPr lang="en-US" sz="3200" dirty="0"/>
              <a:t>Water</a:t>
            </a:r>
          </a:p>
          <a:p>
            <a:r>
              <a:rPr lang="en-US" sz="3200" dirty="0"/>
              <a:t>Refrigerator</a:t>
            </a:r>
          </a:p>
          <a:p>
            <a:r>
              <a:rPr lang="en-US" sz="3200" dirty="0"/>
              <a:t>Recycling</a:t>
            </a:r>
          </a:p>
        </p:txBody>
      </p:sp>
      <p:pic>
        <p:nvPicPr>
          <p:cNvPr id="5122" name="Picture 2" descr="C:\Documents and Settings\clain\Local Settings\Temporary Internet Files\Content.IE5\8170NNDT\MCj04418480000[1].wmf"/>
          <p:cNvPicPr>
            <a:picLocks noChangeAspect="1" noChangeArrowheads="1"/>
          </p:cNvPicPr>
          <p:nvPr/>
        </p:nvPicPr>
        <p:blipFill>
          <a:blip r:embed="rId3" cstate="print"/>
          <a:srcRect/>
          <a:stretch>
            <a:fillRect/>
          </a:stretch>
        </p:blipFill>
        <p:spPr bwMode="auto">
          <a:xfrm>
            <a:off x="12496800" y="4953000"/>
            <a:ext cx="2475160" cy="2057400"/>
          </a:xfrm>
          <a:prstGeom prst="rect">
            <a:avLst/>
          </a:prstGeom>
          <a:noFill/>
        </p:spPr>
      </p:pic>
      <p:pic>
        <p:nvPicPr>
          <p:cNvPr id="5123" name="Picture 3" descr="C:\Documents and Settings\clain\Local Settings\Temporary Internet Files\Content.IE5\IXM82E3Z\MPj04424100000[1].jpg"/>
          <p:cNvPicPr>
            <a:picLocks noChangeAspect="1" noChangeArrowheads="1"/>
          </p:cNvPicPr>
          <p:nvPr/>
        </p:nvPicPr>
        <p:blipFill>
          <a:blip r:embed="rId4" cstate="print"/>
          <a:srcRect/>
          <a:stretch>
            <a:fillRect/>
          </a:stretch>
        </p:blipFill>
        <p:spPr bwMode="auto">
          <a:xfrm>
            <a:off x="10972800" y="914401"/>
            <a:ext cx="1524000" cy="2819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diamond(in)">
                                      <p:cBhvr>
                                        <p:cTn id="24" dur="2000"/>
                                        <p:tgtEl>
                                          <p:spTgt spid="5122"/>
                                        </p:tgtEl>
                                      </p:cBhvr>
                                    </p:animEffect>
                                  </p:childTnLst>
                                </p:cTn>
                              </p:par>
                              <p:par>
                                <p:cTn id="25" presetID="8" presetClass="entr" presetSubtype="16" fill="hold" nodeType="with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diamond(in)">
                                      <p:cBhvr>
                                        <p:cTn id="2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EVACUATION</a:t>
            </a:r>
          </a:p>
        </p:txBody>
      </p:sp>
      <p:sp>
        <p:nvSpPr>
          <p:cNvPr id="3" name="Content Placeholder 2"/>
          <p:cNvSpPr>
            <a:spLocks noGrp="1"/>
          </p:cNvSpPr>
          <p:nvPr>
            <p:ph idx="1"/>
          </p:nvPr>
        </p:nvSpPr>
        <p:spPr/>
        <p:txBody>
          <a:bodyPr/>
          <a:lstStyle/>
          <a:p>
            <a:r>
              <a:rPr lang="en-US" dirty="0"/>
              <a:t>In an emergency, you must evacuate the building</a:t>
            </a:r>
          </a:p>
          <a:p>
            <a:endParaRPr lang="en-US" dirty="0"/>
          </a:p>
          <a:p>
            <a:r>
              <a:rPr lang="en-US" dirty="0"/>
              <a:t>Meeting place is Winthrop Park, near </a:t>
            </a:r>
            <a:r>
              <a:rPr lang="en-US" dirty="0" err="1"/>
              <a:t>Peet’s</a:t>
            </a:r>
            <a:r>
              <a:rPr lang="en-US" dirty="0"/>
              <a:t> </a:t>
            </a:r>
          </a:p>
          <a:p>
            <a:endParaRPr lang="en-US" dirty="0"/>
          </a:p>
          <a:p>
            <a:r>
              <a:rPr lang="en-US" dirty="0"/>
              <a:t>Velma will instruct on emergency exit procedure after this meeting</a:t>
            </a:r>
          </a:p>
        </p:txBody>
      </p:sp>
      <p:pic>
        <p:nvPicPr>
          <p:cNvPr id="2050" name="Picture 2" descr="C:\Documents and Settings\clain\Local Settings\Temporary Internet Files\Content.IE5\6Q90KKP0\MCj04325580000[1].png"/>
          <p:cNvPicPr>
            <a:picLocks noChangeAspect="1" noChangeArrowheads="1"/>
          </p:cNvPicPr>
          <p:nvPr/>
        </p:nvPicPr>
        <p:blipFill>
          <a:blip r:embed="rId3" cstate="print"/>
          <a:srcRect/>
          <a:stretch>
            <a:fillRect/>
          </a:stretch>
        </p:blipFill>
        <p:spPr bwMode="auto">
          <a:xfrm>
            <a:off x="5562600" y="5105400"/>
            <a:ext cx="1447800" cy="1447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POLICIES</a:t>
            </a:r>
          </a:p>
        </p:txBody>
      </p:sp>
      <p:sp>
        <p:nvSpPr>
          <p:cNvPr id="3" name="Content Placeholder 2"/>
          <p:cNvSpPr>
            <a:spLocks noGrp="1"/>
          </p:cNvSpPr>
          <p:nvPr>
            <p:ph idx="1"/>
          </p:nvPr>
        </p:nvSpPr>
        <p:spPr>
          <a:xfrm>
            <a:off x="1295400" y="1447800"/>
            <a:ext cx="8240746" cy="5126036"/>
          </a:xfrm>
        </p:spPr>
        <p:txBody>
          <a:bodyPr>
            <a:normAutofit fontScale="85000" lnSpcReduction="10000"/>
          </a:bodyPr>
          <a:lstStyle/>
          <a:p>
            <a:r>
              <a:rPr lang="en-US" sz="4000" dirty="0">
                <a:solidFill>
                  <a:schemeClr val="tx2"/>
                </a:solidFill>
              </a:rPr>
              <a:t>Copyrights</a:t>
            </a:r>
          </a:p>
          <a:p>
            <a:pPr>
              <a:buNone/>
            </a:pPr>
            <a:r>
              <a:rPr lang="en-US" dirty="0"/>
              <a:t>	Copying or sending copyrighted software or materials via email is </a:t>
            </a:r>
          </a:p>
          <a:p>
            <a:pPr>
              <a:buNone/>
            </a:pPr>
            <a:r>
              <a:rPr lang="en-US" dirty="0"/>
              <a:t>     strictly forbidden by HU.</a:t>
            </a:r>
          </a:p>
          <a:p>
            <a:endParaRPr lang="en-US" dirty="0"/>
          </a:p>
          <a:p>
            <a:r>
              <a:rPr lang="en-US" sz="4000" dirty="0">
                <a:solidFill>
                  <a:schemeClr val="tx2"/>
                </a:solidFill>
              </a:rPr>
              <a:t>Use of Harvard Name and Insignia</a:t>
            </a:r>
            <a:endParaRPr lang="en-US" sz="4000" dirty="0">
              <a:solidFill>
                <a:srgbClr val="FF0000"/>
              </a:solidFill>
            </a:endParaRPr>
          </a:p>
          <a:p>
            <a:pPr>
              <a:buNone/>
            </a:pPr>
            <a:r>
              <a:rPr lang="en-US" dirty="0"/>
              <a:t>	</a:t>
            </a:r>
            <a:r>
              <a:rPr lang="en-US" sz="3300" dirty="0"/>
              <a:t>See HU Policy </a:t>
            </a:r>
            <a:r>
              <a:rPr lang="en-US" sz="2100" dirty="0"/>
              <a:t>(also available in Fellows guide)</a:t>
            </a:r>
          </a:p>
          <a:p>
            <a:pPr>
              <a:buNone/>
            </a:pPr>
            <a:r>
              <a:rPr lang="en-US" u="sng" dirty="0">
                <a:hlinkClick r:id="rId3"/>
              </a:rPr>
              <a:t>https://trademark.harvard.edu/policy-on-use-of-harvard-names-and-insignias</a:t>
            </a:r>
            <a:endParaRPr lang="en-US" u="sng" dirty="0"/>
          </a:p>
          <a:p>
            <a:pPr>
              <a:buNone/>
            </a:pPr>
            <a:r>
              <a:rPr lang="en-US" sz="3800" dirty="0">
                <a:solidFill>
                  <a:schemeClr val="tx2"/>
                </a:solidFill>
              </a:rPr>
              <a:t>Using Letterhead</a:t>
            </a:r>
          </a:p>
          <a:p>
            <a:pPr>
              <a:buNone/>
            </a:pPr>
            <a:r>
              <a:rPr lang="en-US" dirty="0"/>
              <a:t>		Use for professional correspondence</a:t>
            </a:r>
          </a:p>
          <a:p>
            <a:pPr>
              <a:buNone/>
            </a:pPr>
            <a:r>
              <a:rPr lang="en-US" dirty="0"/>
              <a:t>		Do not use for non-Institute/Research business </a:t>
            </a:r>
          </a:p>
          <a:p>
            <a:pPr>
              <a:buNone/>
            </a:pPr>
            <a:r>
              <a:rPr lang="en-US" dirty="0"/>
              <a:t>		or commercial endorsement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blinds(horizontal)">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linds(horizontal)">
                                      <p:cBhvr>
                                        <p:cTn id="31" dur="500"/>
                                        <p:tgtEl>
                                          <p:spTgt spid="3">
                                            <p:txEl>
                                              <p:pRg st="7" end="7"/>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linds(horizontal)">
                                      <p:cBhvr>
                                        <p:cTn id="34" dur="500"/>
                                        <p:tgtEl>
                                          <p:spTgt spid="3">
                                            <p:txEl>
                                              <p:pRg st="8" end="8"/>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linds(horizontal)">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954315"/>
            <a:ext cx="8229600" cy="990600"/>
          </a:xfrm>
        </p:spPr>
        <p:txBody>
          <a:bodyPr>
            <a:normAutofit fontScale="90000"/>
          </a:bodyPr>
          <a:lstStyle/>
          <a:p>
            <a:br>
              <a:rPr lang="en-US" dirty="0"/>
            </a:br>
            <a:r>
              <a:rPr lang="en-US" dirty="0"/>
              <a:t>Art Tour with </a:t>
            </a:r>
            <a:br>
              <a:rPr lang="en-US" dirty="0"/>
            </a:br>
            <a:r>
              <a:rPr lang="en-US" dirty="0"/>
              <a:t>Senior Curatorial </a:t>
            </a:r>
            <a:br>
              <a:rPr lang="en-US" dirty="0"/>
            </a:br>
            <a:r>
              <a:rPr lang="en-US" dirty="0"/>
              <a:t>Associate Sheldon </a:t>
            </a:r>
            <a:br>
              <a:rPr lang="en-US" dirty="0"/>
            </a:br>
            <a:r>
              <a:rPr lang="en-US" dirty="0"/>
              <a:t>Cheek</a:t>
            </a:r>
          </a:p>
        </p:txBody>
      </p:sp>
      <p:pic>
        <p:nvPicPr>
          <p:cNvPr id="33794" name="Picture 2"/>
          <p:cNvPicPr>
            <a:picLocks noGrp="1" noChangeAspect="1" noChangeArrowheads="1"/>
          </p:cNvPicPr>
          <p:nvPr>
            <p:ph idx="1"/>
          </p:nvPr>
        </p:nvPicPr>
        <p:blipFill>
          <a:blip r:embed="rId3" cstate="print"/>
          <a:srcRect/>
          <a:stretch>
            <a:fillRect/>
          </a:stretch>
        </p:blipFill>
        <p:spPr bwMode="auto">
          <a:xfrm>
            <a:off x="10744200" y="1295400"/>
            <a:ext cx="3300000" cy="2514600"/>
          </a:xfrm>
          <a:prstGeom prst="rect">
            <a:avLst/>
          </a:prstGeom>
          <a:noFill/>
          <a:ln w="9525">
            <a:noFill/>
            <a:miter lim="800000"/>
            <a:headEnd/>
            <a:tailEnd/>
          </a:ln>
        </p:spPr>
      </p:pic>
      <p:sp>
        <p:nvSpPr>
          <p:cNvPr id="6" name="Rectangle 5"/>
          <p:cNvSpPr/>
          <p:nvPr/>
        </p:nvSpPr>
        <p:spPr>
          <a:xfrm>
            <a:off x="2133600" y="3733800"/>
            <a:ext cx="4572000" cy="1569660"/>
          </a:xfrm>
          <a:prstGeom prst="rect">
            <a:avLst/>
          </a:prstGeom>
        </p:spPr>
        <p:txBody>
          <a:bodyPr>
            <a:spAutoFit/>
          </a:bodyPr>
          <a:lstStyle/>
          <a:p>
            <a:r>
              <a:rPr lang="en-US" sz="3200" dirty="0">
                <a:solidFill>
                  <a:srgbClr val="00B050"/>
                </a:solidFill>
              </a:rPr>
              <a:t>Every Friday</a:t>
            </a:r>
          </a:p>
          <a:p>
            <a:r>
              <a:rPr lang="en-US" sz="3200" dirty="0">
                <a:solidFill>
                  <a:srgbClr val="00B050"/>
                </a:solidFill>
              </a:rPr>
              <a:t>at 1 pm. Meet at the Reception Area, 3R.  </a:t>
            </a:r>
            <a:endParaRPr lang="en-US" sz="2000" dirty="0">
              <a:solidFill>
                <a:srgbClr val="00B05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Events</a:t>
            </a:r>
          </a:p>
        </p:txBody>
      </p:sp>
      <p:sp>
        <p:nvSpPr>
          <p:cNvPr id="3" name="Content Placeholder 2"/>
          <p:cNvSpPr>
            <a:spLocks noGrp="1"/>
          </p:cNvSpPr>
          <p:nvPr>
            <p:ph idx="1"/>
          </p:nvPr>
        </p:nvSpPr>
        <p:spPr/>
        <p:txBody>
          <a:bodyPr>
            <a:normAutofit/>
          </a:bodyPr>
          <a:lstStyle/>
          <a:p>
            <a:pPr>
              <a:buNone/>
            </a:pPr>
            <a:r>
              <a:rPr lang="en-US" sz="1800" b="1" i="1" dirty="0">
                <a:solidFill>
                  <a:srgbClr val="FF0000"/>
                </a:solidFill>
              </a:rPr>
              <a:t>Fellows’ Attendance Required at:</a:t>
            </a:r>
          </a:p>
          <a:p>
            <a:pPr>
              <a:buNone/>
            </a:pPr>
            <a:endParaRPr lang="en-US" sz="1800" dirty="0">
              <a:solidFill>
                <a:srgbClr val="FF0000"/>
              </a:solidFill>
            </a:endParaRPr>
          </a:p>
          <a:p>
            <a:r>
              <a:rPr lang="en-US" sz="1800" b="1" dirty="0">
                <a:solidFill>
                  <a:srgbClr val="FF0000"/>
                </a:solidFill>
              </a:rPr>
              <a:t>Colloquium Series </a:t>
            </a:r>
            <a:r>
              <a:rPr lang="en-US" sz="1800" dirty="0">
                <a:solidFill>
                  <a:srgbClr val="FF0000"/>
                </a:solidFill>
              </a:rPr>
              <a:t>(nearly every Wednesday at noon, Thompson Room, Barker Center, 12 Quincy Street). If you miss a colloquium, please let the fellow know in advance, and provide feedback by either watching the recording of the colloquium or reading the paper itself.</a:t>
            </a:r>
          </a:p>
          <a:p>
            <a:endParaRPr lang="en-US" sz="1800" dirty="0">
              <a:solidFill>
                <a:srgbClr val="FF0000"/>
              </a:solidFill>
            </a:endParaRPr>
          </a:p>
          <a:p>
            <a:r>
              <a:rPr lang="en-US" sz="1800" b="1" dirty="0">
                <a:solidFill>
                  <a:srgbClr val="FF0000"/>
                </a:solidFill>
              </a:rPr>
              <a:t>Welcome Lunch hosted by Prof. Gates</a:t>
            </a:r>
          </a:p>
          <a:p>
            <a:endParaRPr lang="en-US" sz="1800" dirty="0">
              <a:solidFill>
                <a:srgbClr val="FF0000"/>
              </a:solidFill>
            </a:endParaRPr>
          </a:p>
          <a:p>
            <a:r>
              <a:rPr lang="en-US" sz="1800" b="1" dirty="0">
                <a:solidFill>
                  <a:srgbClr val="FF0000"/>
                </a:solidFill>
              </a:rPr>
              <a:t>Fellows Workshops (Dates for this semester are already on calendar)</a:t>
            </a:r>
          </a:p>
          <a:p>
            <a:pPr marL="0" indent="0">
              <a:buNone/>
            </a:pPr>
            <a:endParaRPr lang="en-US" sz="1800" dirty="0">
              <a:solidFill>
                <a:srgbClr val="FF0000"/>
              </a:solidFill>
            </a:endParaRPr>
          </a:p>
          <a:p>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251"/>
            <a:ext cx="8229600" cy="990600"/>
          </a:xfrm>
        </p:spPr>
        <p:txBody>
          <a:bodyPr/>
          <a:lstStyle/>
          <a:p>
            <a:r>
              <a:rPr lang="en-US"/>
              <a:t>Other Upcoming Events</a:t>
            </a:r>
          </a:p>
        </p:txBody>
      </p:sp>
      <p:sp>
        <p:nvSpPr>
          <p:cNvPr id="3" name="Content Placeholder 2"/>
          <p:cNvSpPr>
            <a:spLocks noGrp="1"/>
          </p:cNvSpPr>
          <p:nvPr>
            <p:ph idx="1"/>
          </p:nvPr>
        </p:nvSpPr>
        <p:spPr/>
        <p:txBody>
          <a:bodyPr/>
          <a:lstStyle/>
          <a:p>
            <a:pPr lvl="2"/>
            <a:endParaRPr lang="en-US" dirty="0"/>
          </a:p>
        </p:txBody>
      </p:sp>
      <p:sp>
        <p:nvSpPr>
          <p:cNvPr id="4" name="Rectangle 3"/>
          <p:cNvSpPr/>
          <p:nvPr/>
        </p:nvSpPr>
        <p:spPr>
          <a:xfrm>
            <a:off x="457200" y="1189926"/>
            <a:ext cx="6400800" cy="1708160"/>
          </a:xfrm>
          <a:prstGeom prst="rect">
            <a:avLst/>
          </a:prstGeom>
        </p:spPr>
        <p:txBody>
          <a:bodyPr wrap="square">
            <a:spAutoFit/>
          </a:bodyPr>
          <a:lstStyle/>
          <a:p>
            <a:endParaRPr lang="en-US" dirty="0">
              <a:solidFill>
                <a:srgbClr val="FF0000"/>
              </a:solidFill>
            </a:endParaRPr>
          </a:p>
          <a:p>
            <a:pPr marL="274320" lvl="1" indent="0">
              <a:buNone/>
            </a:pPr>
            <a:r>
              <a:rPr lang="en-US" sz="1500" b="1" dirty="0">
                <a:solidFill>
                  <a:srgbClr val="FF0000"/>
                </a:solidFill>
              </a:rPr>
              <a:t>	</a:t>
            </a:r>
            <a:endParaRPr lang="en-US" dirty="0">
              <a:solidFill>
                <a:srgbClr val="0070C0"/>
              </a:solidFill>
            </a:endParaRPr>
          </a:p>
          <a:p>
            <a:endParaRPr lang="en-US" dirty="0">
              <a:solidFill>
                <a:srgbClr val="FF0000"/>
              </a:solidFill>
            </a:endParaRPr>
          </a:p>
          <a:p>
            <a:r>
              <a:rPr lang="en-US" dirty="0">
                <a:solidFill>
                  <a:srgbClr val="FF0000"/>
                </a:solidFill>
              </a:rPr>
              <a:t>We have a </a:t>
            </a:r>
            <a:r>
              <a:rPr lang="en-US" b="1" i="1" dirty="0">
                <a:solidFill>
                  <a:srgbClr val="FF0000"/>
                </a:solidFill>
              </a:rPr>
              <a:t>robust</a:t>
            </a:r>
            <a:r>
              <a:rPr lang="en-US" b="1" dirty="0">
                <a:solidFill>
                  <a:srgbClr val="FF0000"/>
                </a:solidFill>
              </a:rPr>
              <a:t>, </a:t>
            </a:r>
            <a:r>
              <a:rPr lang="en-US" b="1" i="1" dirty="0">
                <a:solidFill>
                  <a:srgbClr val="FF0000"/>
                </a:solidFill>
              </a:rPr>
              <a:t>full </a:t>
            </a:r>
            <a:r>
              <a:rPr lang="en-US" b="1" dirty="0">
                <a:solidFill>
                  <a:srgbClr val="FF0000"/>
                </a:solidFill>
              </a:rPr>
              <a:t>calendar</a:t>
            </a:r>
            <a:r>
              <a:rPr lang="en-US" dirty="0">
                <a:solidFill>
                  <a:srgbClr val="FF0000"/>
                </a:solidFill>
              </a:rPr>
              <a:t>, with the Major Lectures Series as a primary focus. We encourage you to attend as many events as you can.</a:t>
            </a:r>
            <a:endParaRPr lang="en-US" dirty="0"/>
          </a:p>
        </p:txBody>
      </p:sp>
    </p:spTree>
    <p:extLst>
      <p:ext uri="{BB962C8B-B14F-4D97-AF65-F5344CB8AC3E}">
        <p14:creationId xmlns:p14="http://schemas.microsoft.com/office/powerpoint/2010/main" val="1092923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Across campus</a:t>
            </a:r>
          </a:p>
        </p:txBody>
      </p:sp>
      <p:sp>
        <p:nvSpPr>
          <p:cNvPr id="3" name="Content Placeholder 2"/>
          <p:cNvSpPr>
            <a:spLocks noGrp="1"/>
          </p:cNvSpPr>
          <p:nvPr>
            <p:ph idx="1"/>
          </p:nvPr>
        </p:nvSpPr>
        <p:spPr/>
        <p:txBody>
          <a:bodyPr>
            <a:normAutofit fontScale="92500"/>
          </a:bodyPr>
          <a:lstStyle/>
          <a:p>
            <a:pPr marL="0" indent="0">
              <a:buNone/>
            </a:pPr>
            <a:r>
              <a:rPr lang="en-US" sz="2200" dirty="0"/>
              <a:t>We work closely with the </a:t>
            </a:r>
            <a:r>
              <a:rPr lang="en-US" sz="2200" b="1" dirty="0"/>
              <a:t>Center for African Studies </a:t>
            </a:r>
            <a:r>
              <a:rPr lang="en-US" sz="2200" dirty="0"/>
              <a:t>(note</a:t>
            </a:r>
          </a:p>
          <a:p>
            <a:pPr marL="0" indent="0">
              <a:buNone/>
            </a:pPr>
            <a:r>
              <a:rPr lang="en-US" sz="2200" dirty="0"/>
              <a:t>African Studies Workshops) and the</a:t>
            </a:r>
          </a:p>
          <a:p>
            <a:pPr marL="0" indent="0">
              <a:buNone/>
            </a:pPr>
            <a:r>
              <a:rPr lang="en-US" sz="2200" b="1" dirty="0"/>
              <a:t>Warren Center for Studies in American History </a:t>
            </a:r>
            <a:r>
              <a:rPr lang="en-US" sz="2200" dirty="0"/>
              <a:t>(its </a:t>
            </a:r>
          </a:p>
          <a:p>
            <a:pPr marL="0" indent="0">
              <a:buNone/>
            </a:pPr>
            <a:r>
              <a:rPr lang="en-US" sz="2200" dirty="0"/>
              <a:t>lecture series)</a:t>
            </a:r>
          </a:p>
          <a:p>
            <a:pPr marL="0" indent="0">
              <a:buNone/>
            </a:pPr>
            <a:r>
              <a:rPr lang="en-US" sz="2200" dirty="0"/>
              <a:t>	</a:t>
            </a:r>
            <a:r>
              <a:rPr lang="en-US" sz="2200" b="1" dirty="0"/>
              <a:t>Other strong lecture series and programs include </a:t>
            </a:r>
            <a:r>
              <a:rPr lang="en-US" sz="2200" dirty="0"/>
              <a:t>the</a:t>
            </a:r>
            <a:r>
              <a:rPr lang="en-US" sz="2200" b="1" dirty="0"/>
              <a:t> </a:t>
            </a:r>
            <a:r>
              <a:rPr lang="en-US" sz="2000" b="1" dirty="0"/>
              <a:t>Mahindra Humanities Center</a:t>
            </a:r>
            <a:r>
              <a:rPr lang="en-US" sz="2000" dirty="0"/>
              <a:t>, The Davis Center for Russian and Eurasian Studies, </a:t>
            </a:r>
            <a:r>
              <a:rPr lang="en-US" sz="2000" dirty="0" err="1"/>
              <a:t>Southasia</a:t>
            </a:r>
            <a:r>
              <a:rPr lang="en-US" sz="2000" dirty="0"/>
              <a:t> Institute, Center for Middle East Studies, the Prince Alwaleed Bin Talal Islamic Studies Program, Graduate School of Education (</a:t>
            </a:r>
            <a:r>
              <a:rPr lang="en-US" sz="2000" b="1" dirty="0" err="1"/>
              <a:t>Askwith</a:t>
            </a:r>
            <a:r>
              <a:rPr lang="en-US" sz="2000" b="1" dirty="0"/>
              <a:t> Forum</a:t>
            </a:r>
            <a:r>
              <a:rPr lang="en-US" sz="2000" dirty="0"/>
              <a:t>), Kennedy Center for Public Leadership (Sheila Johnson Fellows),  </a:t>
            </a:r>
            <a:r>
              <a:rPr lang="en-US" sz="2000" b="1" dirty="0"/>
              <a:t>Nieman Foundation, Radcliffe</a:t>
            </a:r>
            <a:r>
              <a:rPr lang="en-US" sz="2000" dirty="0"/>
              <a:t>, the </a:t>
            </a:r>
            <a:r>
              <a:rPr lang="en-US" sz="2000" dirty="0" err="1"/>
              <a:t>Weatherhead</a:t>
            </a:r>
            <a:r>
              <a:rPr lang="en-US" sz="2000" dirty="0"/>
              <a:t> Center, (including The Harvard Academy for International and Area Studies), the Fairbanks Center, the Design School, Berkman Center for Internet and Society, and the Institute for Quantitative Social Science.</a:t>
            </a:r>
          </a:p>
        </p:txBody>
      </p:sp>
    </p:spTree>
    <p:extLst>
      <p:ext uri="{BB962C8B-B14F-4D97-AF65-F5344CB8AC3E}">
        <p14:creationId xmlns:p14="http://schemas.microsoft.com/office/powerpoint/2010/main" val="786040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Resources</a:t>
            </a:r>
          </a:p>
        </p:txBody>
      </p:sp>
      <p:sp>
        <p:nvSpPr>
          <p:cNvPr id="3" name="Content Placeholder 2"/>
          <p:cNvSpPr>
            <a:spLocks noGrp="1"/>
          </p:cNvSpPr>
          <p:nvPr>
            <p:ph idx="1"/>
          </p:nvPr>
        </p:nvSpPr>
        <p:spPr/>
        <p:txBody>
          <a:bodyPr>
            <a:normAutofit/>
          </a:bodyPr>
          <a:lstStyle/>
          <a:p>
            <a:pPr marL="274320" lvl="1" indent="0">
              <a:buNone/>
            </a:pPr>
            <a:endParaRPr lang="en-US" sz="1600" b="1" dirty="0"/>
          </a:p>
          <a:p>
            <a:pPr lvl="1"/>
            <a:endParaRPr lang="en-US" sz="1600" b="1" dirty="0"/>
          </a:p>
          <a:p>
            <a:pPr lvl="1"/>
            <a:r>
              <a:rPr lang="en-US" b="1" dirty="0"/>
              <a:t>Library Liaison Sue Gilroy and specialists </a:t>
            </a:r>
            <a:r>
              <a:rPr lang="en-US" dirty="0"/>
              <a:t>at Widener Library</a:t>
            </a:r>
            <a:endParaRPr lang="en-US" sz="2000" b="1" dirty="0"/>
          </a:p>
          <a:p>
            <a:pPr lvl="1"/>
            <a:r>
              <a:rPr lang="en-US" b="1" dirty="0"/>
              <a:t>http://hutchinscenter.fas.harvard.edu/academic-resources</a:t>
            </a:r>
          </a:p>
          <a:p>
            <a:pPr lvl="1"/>
            <a:r>
              <a:rPr lang="en-US" b="1" dirty="0"/>
              <a:t>Fellows Facebook </a:t>
            </a:r>
            <a:r>
              <a:rPr lang="en-US" dirty="0">
                <a:hlinkClick r:id="rId3"/>
              </a:rPr>
              <a:t>https://www.facebook.com/HutchinsDuBoisFellows</a:t>
            </a:r>
            <a:endParaRPr lang="en-US" dirty="0"/>
          </a:p>
          <a:p>
            <a:pPr lvl="1"/>
            <a:r>
              <a:rPr lang="en-US" b="1" dirty="0"/>
              <a:t>Fellows Twitter</a:t>
            </a:r>
          </a:p>
          <a:p>
            <a:pPr marL="274320" lvl="1" indent="0">
              <a:buNone/>
            </a:pPr>
            <a:r>
              <a:rPr lang="en-US" dirty="0"/>
              <a:t>   @</a:t>
            </a:r>
            <a:r>
              <a:rPr lang="en-US" dirty="0" err="1"/>
              <a:t>DuBoisResFellow</a:t>
            </a:r>
            <a:endParaRPr lang="en-US" dirty="0"/>
          </a:p>
          <a:p>
            <a:pPr marL="274320" lvl="1" indent="0">
              <a:buNone/>
            </a:pPr>
            <a:endParaRPr lang="en-US" dirty="0"/>
          </a:p>
          <a:p>
            <a:pPr marL="274320" lvl="1" indent="0">
              <a:buNone/>
            </a:pPr>
            <a:r>
              <a:rPr lang="en-US" b="1" i="1" dirty="0">
                <a:solidFill>
                  <a:srgbClr val="FF0000"/>
                </a:solidFill>
              </a:rPr>
              <a:t>Send us your Twitter and Facebook information!</a:t>
            </a:r>
          </a:p>
        </p:txBody>
      </p:sp>
    </p:spTree>
    <p:extLst>
      <p:ext uri="{BB962C8B-B14F-4D97-AF65-F5344CB8AC3E}">
        <p14:creationId xmlns:p14="http://schemas.microsoft.com/office/powerpoint/2010/main" val="513490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304800"/>
            <a:ext cx="7498080" cy="6858000"/>
          </a:xfrm>
        </p:spPr>
        <p:txBody>
          <a:bodyPr>
            <a:normAutofit/>
          </a:bodyPr>
          <a:lstStyle/>
          <a:p>
            <a:pPr>
              <a:buNone/>
            </a:pPr>
            <a:r>
              <a:rPr lang="en-US" sz="4000" dirty="0"/>
              <a:t>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571170"/>
            <a:ext cx="5715686" cy="3534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113580"/>
            <a:ext cx="8974444" cy="369332"/>
          </a:xfrm>
          <a:prstGeom prst="rect">
            <a:avLst/>
          </a:prstGeom>
          <a:noFill/>
        </p:spPr>
        <p:txBody>
          <a:bodyPr wrap="none" rtlCol="0">
            <a:spAutoFit/>
          </a:bodyPr>
          <a:lstStyle/>
          <a:p>
            <a:r>
              <a:rPr lang="en-US"/>
              <a:t>And finally: We hope </a:t>
            </a:r>
            <a:r>
              <a:rPr lang="en-US" dirty="0"/>
              <a:t>your time with us is productive, fun, and memorable!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Stipends &amp; PeopleSoft</a:t>
            </a:r>
          </a:p>
        </p:txBody>
      </p:sp>
      <p:sp>
        <p:nvSpPr>
          <p:cNvPr id="3" name="Content Placeholder 2"/>
          <p:cNvSpPr>
            <a:spLocks noGrp="1"/>
          </p:cNvSpPr>
          <p:nvPr>
            <p:ph idx="1"/>
          </p:nvPr>
        </p:nvSpPr>
        <p:spPr>
          <a:xfrm>
            <a:off x="762000" y="1600199"/>
            <a:ext cx="8229600" cy="4876800"/>
          </a:xfrm>
        </p:spPr>
        <p:txBody>
          <a:bodyPr>
            <a:normAutofit/>
          </a:bodyPr>
          <a:lstStyle/>
          <a:p>
            <a:endParaRPr lang="en-US" sz="2800" b="1" dirty="0"/>
          </a:p>
          <a:p>
            <a:r>
              <a:rPr lang="en-US" sz="2800" b="1" dirty="0"/>
              <a:t>Stipend payments at end of month</a:t>
            </a:r>
            <a:endParaRPr lang="en-US" sz="3200" b="1" dirty="0"/>
          </a:p>
          <a:p>
            <a:r>
              <a:rPr lang="en-US" sz="2800" b="1" dirty="0"/>
              <a:t>PeopleSoft</a:t>
            </a:r>
          </a:p>
          <a:p>
            <a:pPr>
              <a:buNone/>
            </a:pPr>
            <a:r>
              <a:rPr lang="en-US" dirty="0"/>
              <a:t>		</a:t>
            </a:r>
            <a:r>
              <a:rPr lang="en-US" sz="2000" dirty="0" err="1"/>
              <a:t>peoplesoft.harvard.edu</a:t>
            </a:r>
            <a:endParaRPr lang="en-US" sz="2000" dirty="0"/>
          </a:p>
          <a:p>
            <a:pPr>
              <a:buNone/>
            </a:pPr>
            <a:r>
              <a:rPr lang="en-US" sz="2000" dirty="0"/>
              <a:t>  		Login with HUID and </a:t>
            </a:r>
            <a:r>
              <a:rPr lang="en-US" sz="2000" dirty="0" err="1"/>
              <a:t>HarvardKey</a:t>
            </a:r>
            <a:endParaRPr lang="en-US" sz="2000" dirty="0"/>
          </a:p>
          <a:p>
            <a:pPr>
              <a:buFont typeface="Wingdings" pitchFamily="2" charset="2"/>
              <a:buChar char="v"/>
            </a:pPr>
            <a:r>
              <a:rPr lang="en-US" sz="2000" dirty="0"/>
              <a:t>	Tax forms; direct deposit; view paychecks</a:t>
            </a:r>
          </a:p>
          <a:p>
            <a:pPr>
              <a:buFont typeface="Wingdings" pitchFamily="2" charset="2"/>
              <a:buChar char="v"/>
            </a:pPr>
            <a:r>
              <a:rPr lang="en-US" sz="2000" dirty="0"/>
              <a:t>	</a:t>
            </a:r>
            <a:r>
              <a:rPr lang="en-US" sz="2000" b="1" dirty="0"/>
              <a:t>Enter emergency contact and other personal 	information</a:t>
            </a:r>
          </a:p>
          <a:p>
            <a:pPr marL="0" indent="0">
              <a:buNone/>
            </a:pPr>
            <a:endParaRPr lang="en-US" sz="2000" b="1" dirty="0"/>
          </a:p>
          <a:p>
            <a:pPr marL="0" indent="0">
              <a:buNone/>
            </a:pPr>
            <a:r>
              <a:rPr lang="en-US" sz="2000" b="1" i="1" dirty="0"/>
              <a:t>Contact for financial questions: Sandra </a:t>
            </a:r>
            <a:r>
              <a:rPr lang="en-US" sz="2000" b="1" i="1" dirty="0" err="1"/>
              <a:t>Mancebo</a:t>
            </a:r>
            <a:endParaRPr lang="en-US" sz="2000" b="1" i="1" dirty="0"/>
          </a:p>
        </p:txBody>
      </p:sp>
    </p:spTree>
    <p:extLst>
      <p:ext uri="{BB962C8B-B14F-4D97-AF65-F5344CB8AC3E}">
        <p14:creationId xmlns:p14="http://schemas.microsoft.com/office/powerpoint/2010/main" val="506478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Access to building and office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9412799"/>
              </p:ext>
            </p:extLst>
          </p:nvPr>
        </p:nvGraphicFramePr>
        <p:xfrm>
          <a:off x="2209800" y="1752600"/>
          <a:ext cx="528828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453252" y="1050255"/>
            <a:ext cx="1400688" cy="392030"/>
          </a:xfrm>
          <a:prstGeom prst="rect">
            <a:avLst/>
          </a:prstGeom>
          <a:noFill/>
        </p:spPr>
        <p:txBody>
          <a:bodyPr wrap="squar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Harvard Resources</a:t>
            </a:r>
          </a:p>
        </p:txBody>
      </p:sp>
      <p:sp>
        <p:nvSpPr>
          <p:cNvPr id="3" name="Content Placeholder 2"/>
          <p:cNvSpPr>
            <a:spLocks noGrp="1"/>
          </p:cNvSpPr>
          <p:nvPr>
            <p:ph idx="1"/>
          </p:nvPr>
        </p:nvSpPr>
        <p:spPr/>
        <p:txBody>
          <a:bodyPr/>
          <a:lstStyle/>
          <a:p>
            <a:pPr lvl="0"/>
            <a:r>
              <a:rPr lang="en-US" dirty="0">
                <a:solidFill>
                  <a:srgbClr val="FF0000"/>
                </a:solidFill>
              </a:rPr>
              <a:t>HUID</a:t>
            </a:r>
            <a:r>
              <a:rPr lang="en-US" dirty="0"/>
              <a:t> and Harvard Key are necessary for access</a:t>
            </a:r>
          </a:p>
          <a:p>
            <a:pPr lvl="0"/>
            <a:endParaRPr lang="en-US" dirty="0"/>
          </a:p>
          <a:p>
            <a:pPr marL="0" indent="0">
              <a:buNone/>
            </a:pPr>
            <a:r>
              <a:rPr lang="en-US" dirty="0"/>
              <a:t>Harvard ID: </a:t>
            </a:r>
          </a:p>
          <a:p>
            <a:pPr marL="0" lvl="0" indent="0">
              <a:buNone/>
            </a:pPr>
            <a:r>
              <a:rPr lang="en-US" dirty="0"/>
              <a:t>Campus Service Center </a:t>
            </a:r>
          </a:p>
          <a:p>
            <a:pPr marL="0" lvl="0" indent="0">
              <a:buNone/>
            </a:pPr>
            <a:r>
              <a:rPr lang="en-US" dirty="0"/>
              <a:t>807 Smith Campus Center </a:t>
            </a:r>
          </a:p>
          <a:p>
            <a:pPr marL="0" lvl="0" indent="0">
              <a:buNone/>
            </a:pPr>
            <a:r>
              <a:rPr lang="en-US" dirty="0"/>
              <a:t>1350 Massachusetts Ave</a:t>
            </a:r>
          </a:p>
          <a:p>
            <a:pPr marL="0" lvl="0" indent="0">
              <a:buNone/>
            </a:pPr>
            <a:r>
              <a:rPr lang="en-US" dirty="0"/>
              <a:t>(617) 496-7827</a:t>
            </a:r>
          </a:p>
          <a:p>
            <a:pPr marL="0" lvl="0" indent="0">
              <a:buNone/>
            </a:pPr>
            <a:r>
              <a:rPr lang="en-US" dirty="0">
                <a:hlinkClick r:id="rId3"/>
              </a:rPr>
              <a:t>http://www.campusservicecenter.harvard.edu</a:t>
            </a:r>
            <a:endParaRPr lang="en-US" dirty="0"/>
          </a:p>
          <a:p>
            <a:pPr marL="0" lvl="0" indent="0">
              <a:buNone/>
            </a:pPr>
            <a:endParaRPr lang="en-US" dirty="0"/>
          </a:p>
        </p:txBody>
      </p:sp>
    </p:spTree>
    <p:extLst>
      <p:ext uri="{BB962C8B-B14F-4D97-AF65-F5344CB8AC3E}">
        <p14:creationId xmlns:p14="http://schemas.microsoft.com/office/powerpoint/2010/main" val="75673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Computers (</a:t>
            </a:r>
            <a:r>
              <a:rPr lang="en-US" sz="3200" dirty="0"/>
              <a:t>Tom and HUIT</a:t>
            </a:r>
            <a:r>
              <a:rPr lang="en-US" dirty="0"/>
              <a:t>)</a:t>
            </a:r>
          </a:p>
        </p:txBody>
      </p:sp>
      <p:sp>
        <p:nvSpPr>
          <p:cNvPr id="3" name="Content Placeholder 2"/>
          <p:cNvSpPr>
            <a:spLocks noGrp="1"/>
          </p:cNvSpPr>
          <p:nvPr>
            <p:ph idx="1"/>
          </p:nvPr>
        </p:nvSpPr>
        <p:spPr/>
        <p:txBody>
          <a:bodyPr>
            <a:normAutofit fontScale="62500" lnSpcReduction="20000"/>
          </a:bodyPr>
          <a:lstStyle/>
          <a:p>
            <a:endParaRPr lang="en-US" dirty="0"/>
          </a:p>
          <a:p>
            <a:r>
              <a:rPr lang="en-US" dirty="0"/>
              <a:t>Harvard University Information Technology (HUIT)</a:t>
            </a:r>
          </a:p>
          <a:p>
            <a:r>
              <a:rPr lang="en-US" dirty="0"/>
              <a:t>Official service provider</a:t>
            </a:r>
          </a:p>
          <a:p>
            <a:r>
              <a:rPr lang="en-US" dirty="0"/>
              <a:t>5-9000</a:t>
            </a:r>
          </a:p>
          <a:p>
            <a:r>
              <a:rPr lang="en-US" dirty="0"/>
              <a:t>Hours: Monday - Friday: 7:30AM-8:00PM</a:t>
            </a:r>
          </a:p>
          <a:p>
            <a:r>
              <a:rPr lang="en-US" dirty="0"/>
              <a:t>Saturday: 10:00AM-6:00PM</a:t>
            </a:r>
          </a:p>
          <a:p>
            <a:r>
              <a:rPr lang="en-US" dirty="0"/>
              <a:t>Sunday: 12:00PM-5:00PM</a:t>
            </a:r>
          </a:p>
          <a:p>
            <a:endParaRPr lang="en-US" dirty="0"/>
          </a:p>
          <a:p>
            <a:r>
              <a:rPr lang="en-US" dirty="0"/>
              <a:t>HUIT also offers a Walk-in Support Center (Science Center, 1 Oxford Street, Basement-14):</a:t>
            </a:r>
          </a:p>
          <a:p>
            <a:r>
              <a:rPr lang="en-US" dirty="0"/>
              <a:t>Monday - Friday: 9:00AM-8:00PM</a:t>
            </a:r>
          </a:p>
          <a:p>
            <a:r>
              <a:rPr lang="en-US" dirty="0"/>
              <a:t>Saturday: 10:00AM-6:00PM</a:t>
            </a:r>
          </a:p>
          <a:p>
            <a:r>
              <a:rPr lang="en-US" dirty="0"/>
              <a:t>Sunday: 12:00PM-5:00PM</a:t>
            </a:r>
          </a:p>
          <a:p>
            <a:endParaRPr lang="en-US" dirty="0"/>
          </a:p>
          <a:p>
            <a:r>
              <a:rPr lang="en-US" dirty="0"/>
              <a:t>In-House Assistance</a:t>
            </a:r>
          </a:p>
          <a:p>
            <a:r>
              <a:rPr lang="en-US" dirty="0"/>
              <a:t>Tom Wolejko, Media and Technology Coordinator for the Hutchins Center</a:t>
            </a:r>
          </a:p>
          <a:p>
            <a:r>
              <a:rPr lang="en-US" dirty="0"/>
              <a:t>Monday – Wednesday: 8:00AM-4:00PM</a:t>
            </a:r>
          </a:p>
          <a:p>
            <a:r>
              <a:rPr lang="en-US" dirty="0"/>
              <a:t>Room 309, 5-4852</a:t>
            </a:r>
          </a:p>
          <a:p>
            <a:r>
              <a:rPr lang="en-US" dirty="0"/>
              <a:t>Thursday – Friday: 8:00AM-4:00PM</a:t>
            </a:r>
          </a:p>
          <a:p>
            <a:r>
              <a:rPr lang="en-US" dirty="0" err="1"/>
              <a:t>twolejko@fas.harvard.edu</a:t>
            </a:r>
            <a:endParaRPr lang="en-US" dirty="0"/>
          </a:p>
        </p:txBody>
      </p:sp>
    </p:spTree>
    <p:extLst>
      <p:ext uri="{BB962C8B-B14F-4D97-AF65-F5344CB8AC3E}">
        <p14:creationId xmlns:p14="http://schemas.microsoft.com/office/powerpoint/2010/main" val="216341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Health Insurance</a:t>
            </a:r>
            <a:br>
              <a:rPr lang="en-US" dirty="0"/>
            </a:br>
            <a:endParaRPr lang="en-US" dirty="0"/>
          </a:p>
        </p:txBody>
      </p:sp>
      <p:sp>
        <p:nvSpPr>
          <p:cNvPr id="3" name="Content Placeholder 2"/>
          <p:cNvSpPr>
            <a:spLocks noGrp="1"/>
          </p:cNvSpPr>
          <p:nvPr>
            <p:ph idx="1"/>
          </p:nvPr>
        </p:nvSpPr>
        <p:spPr/>
        <p:style>
          <a:lnRef idx="2">
            <a:schemeClr val="accent6"/>
          </a:lnRef>
          <a:fillRef idx="1">
            <a:schemeClr val="lt1"/>
          </a:fillRef>
          <a:effectRef idx="0">
            <a:schemeClr val="accent6"/>
          </a:effectRef>
          <a:fontRef idx="minor">
            <a:schemeClr val="dk1"/>
          </a:fontRef>
        </p:style>
        <p:txBody>
          <a:bodyPr>
            <a:normAutofit/>
          </a:bodyPr>
          <a:lstStyle/>
          <a:p>
            <a:r>
              <a:rPr lang="en-US" sz="2200" dirty="0"/>
              <a:t>Make sure you have adequate coverage. The Harvard International Office maintains a list of providers for foreign scholars. If you are not enlisted in Harvard’s health insurance program, you can still use the Urgent Care facility during working hours. At other times, go to a hospital emergency room. Mt. Auburn Hospital is near, at </a:t>
            </a:r>
            <a:r>
              <a:rPr lang="en-US" sz="2000" dirty="0"/>
              <a:t>330 Mt Auburn St, Cambridge.</a:t>
            </a:r>
            <a:endParaRPr lang="en-US" sz="2200" dirty="0"/>
          </a:p>
          <a:p>
            <a:pPr marL="0" indent="0">
              <a:buNone/>
            </a:pPr>
            <a:endParaRPr lang="en-US" sz="2800" dirty="0"/>
          </a:p>
          <a:p>
            <a:r>
              <a:rPr lang="en-US" sz="2000" b="1" dirty="0"/>
              <a:t>Urgent Care</a:t>
            </a:r>
          </a:p>
          <a:p>
            <a:r>
              <a:rPr lang="en-US" sz="2000" dirty="0">
                <a:hlinkClick r:id="rId3"/>
              </a:rPr>
              <a:t>https://huhs.harvard.edu/services/urgent-care</a:t>
            </a:r>
            <a:endParaRPr lang="en-US" sz="2000" dirty="0"/>
          </a:p>
          <a:p>
            <a:r>
              <a:rPr lang="en-US" sz="2000" dirty="0"/>
              <a:t>Smith Campus Center, 75 Mt. Auburn St., 3</a:t>
            </a:r>
            <a:r>
              <a:rPr lang="en-US" sz="2000" baseline="30000" dirty="0"/>
              <a:t>rd</a:t>
            </a:r>
            <a:r>
              <a:rPr lang="en-US" sz="2000" dirty="0"/>
              <a:t> Floor</a:t>
            </a:r>
            <a:br>
              <a:rPr lang="en-US" sz="2000" dirty="0"/>
            </a:br>
            <a:br>
              <a:rPr lang="en-US" sz="2000" dirty="0"/>
            </a:br>
            <a:endParaRPr lang="en-US" sz="20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0" y="6789057"/>
            <a:ext cx="226695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97466"/>
            <a:ext cx="5410200" cy="1112838"/>
          </a:xfrm>
        </p:spPr>
        <p:txBody>
          <a:bodyPr>
            <a:normAutofit fontScale="90000"/>
          </a:bodyPr>
          <a:lstStyle/>
          <a:p>
            <a:r>
              <a:rPr lang="en-US" dirty="0"/>
              <a:t>INTERNATIONAL FELLOWS’ REGISTRATION</a:t>
            </a:r>
          </a:p>
        </p:txBody>
      </p:sp>
      <p:sp>
        <p:nvSpPr>
          <p:cNvPr id="3" name="Content Placeholder 2"/>
          <p:cNvSpPr>
            <a:spLocks noGrp="1"/>
          </p:cNvSpPr>
          <p:nvPr>
            <p:ph idx="1"/>
          </p:nvPr>
        </p:nvSpPr>
        <p:spPr>
          <a:xfrm>
            <a:off x="228600" y="1447800"/>
            <a:ext cx="8229600" cy="4373563"/>
          </a:xfrm>
        </p:spPr>
        <p:txBody>
          <a:bodyPr>
            <a:normAutofit/>
          </a:bodyPr>
          <a:lstStyle/>
          <a:p>
            <a:endParaRPr lang="en-US" sz="3200" dirty="0"/>
          </a:p>
          <a:p>
            <a:endParaRPr lang="en-US" dirty="0"/>
          </a:p>
          <a:p>
            <a:r>
              <a:rPr lang="en-US" sz="2800" dirty="0"/>
              <a:t>Register Immediately at the Harvard International Office, 8</a:t>
            </a:r>
            <a:r>
              <a:rPr lang="en-US" sz="2800" baseline="30000" dirty="0"/>
              <a:t>th</a:t>
            </a:r>
            <a:r>
              <a:rPr lang="en-US" sz="2800" dirty="0"/>
              <a:t> floor, Smith Campus Center.</a:t>
            </a:r>
          </a:p>
          <a:p>
            <a:r>
              <a:rPr lang="en-US" sz="2800" dirty="0"/>
              <a:t>Bring passport and visa documents</a:t>
            </a:r>
          </a:p>
          <a:p>
            <a:r>
              <a:rPr lang="en-US" sz="2800" dirty="0"/>
              <a:t>To use elevator, show appointment letter or an ID (such as passport) and inform guard of destination.</a:t>
            </a:r>
          </a:p>
          <a:p>
            <a:pPr marL="0" indent="0">
              <a:buNone/>
            </a:pPr>
            <a:endParaRPr lang="en-US" sz="3200" dirty="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Closings</a:t>
            </a:r>
          </a:p>
        </p:txBody>
      </p:sp>
      <p:sp>
        <p:nvSpPr>
          <p:cNvPr id="3" name="Content Placeholder 2"/>
          <p:cNvSpPr>
            <a:spLocks noGrp="1"/>
          </p:cNvSpPr>
          <p:nvPr>
            <p:ph idx="1"/>
          </p:nvPr>
        </p:nvSpPr>
        <p:spPr/>
        <p:txBody>
          <a:bodyPr>
            <a:normAutofit/>
          </a:bodyPr>
          <a:lstStyle/>
          <a:p>
            <a:r>
              <a:rPr lang="en-US" sz="1800" b="1" dirty="0"/>
              <a:t>See</a:t>
            </a:r>
            <a:r>
              <a:rPr lang="en-US" dirty="0"/>
              <a:t> </a:t>
            </a:r>
          </a:p>
          <a:p>
            <a:pPr marL="0" indent="0">
              <a:buNone/>
            </a:pPr>
            <a:r>
              <a:rPr lang="en-US" sz="1800" u="sng" dirty="0">
                <a:hlinkClick r:id="rId3"/>
              </a:rPr>
              <a:t>https://registrar.fas.harvard.edu/ten-year-calendar</a:t>
            </a:r>
            <a:endParaRPr lang="en-US" sz="1800" dirty="0"/>
          </a:p>
          <a:p>
            <a:r>
              <a:rPr lang="en-US" sz="1800" b="1" dirty="0"/>
              <a:t>    Upcoming Holidays</a:t>
            </a:r>
          </a:p>
          <a:p>
            <a:pPr marL="548640" lvl="2" indent="0">
              <a:buNone/>
            </a:pPr>
            <a:endParaRPr lang="en-US" b="1" dirty="0"/>
          </a:p>
          <a:p>
            <a:pPr marL="548640" lvl="2" indent="0">
              <a:buNone/>
            </a:pPr>
            <a:r>
              <a:rPr lang="en-US" b="1" dirty="0"/>
              <a:t>October 14, Columbus Days; Hutchins closed</a:t>
            </a:r>
            <a:endParaRPr lang="en-US" b="1" baseline="30000" dirty="0"/>
          </a:p>
          <a:p>
            <a:endParaRPr lang="en-US" sz="1800" b="1" baseline="30000" dirty="0"/>
          </a:p>
          <a:p>
            <a:endParaRPr lang="en-US" sz="1800" b="1" baseline="30000" dirty="0"/>
          </a:p>
          <a:p>
            <a:pPr marL="0" indent="0">
              <a:buNone/>
            </a:pPr>
            <a:r>
              <a:rPr lang="en-US" sz="1800" b="1" dirty="0"/>
              <a:t>       November 11, Veterans’ Day; Hutchins closed</a:t>
            </a:r>
          </a:p>
          <a:p>
            <a:pPr marL="0" indent="0">
              <a:buNone/>
            </a:pPr>
            <a:endParaRPr lang="en-US" sz="1800" b="1" dirty="0"/>
          </a:p>
          <a:p>
            <a:pPr marL="0" indent="0">
              <a:buNone/>
            </a:pPr>
            <a:r>
              <a:rPr lang="en-US" sz="1800" b="1" dirty="0"/>
              <a:t>       November 28-29, Thanksgiving; Hutchins closed</a:t>
            </a:r>
          </a:p>
          <a:p>
            <a:endParaRPr lang="en-US" sz="1800" b="1" dirty="0"/>
          </a:p>
          <a:p>
            <a:pPr marL="0" indent="0">
              <a:buNone/>
            </a:pPr>
            <a:endParaRPr lang="en-US" sz="1800" b="1" dirty="0"/>
          </a:p>
          <a:p>
            <a:pPr marL="0" indent="0">
              <a:buNone/>
            </a:pPr>
            <a:r>
              <a:rPr lang="en-US" sz="1800" b="1" dirty="0"/>
              <a:t>	Hutchins sometimes will be closed when Harvard University is open. Harvard occasionally closes in bad weather. </a:t>
            </a:r>
            <a:endParaRPr lang="en-US" sz="1800" dirty="0"/>
          </a:p>
          <a:p>
            <a:endParaRPr lang="en-US"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NUTS AND BOLTS (</a:t>
            </a:r>
            <a:r>
              <a:rPr lang="en-US" sz="3200" dirty="0"/>
              <a:t>Velma</a:t>
            </a:r>
            <a:r>
              <a:rPr lang="en-US" dirty="0"/>
              <a:t>)</a:t>
            </a:r>
          </a:p>
        </p:txBody>
      </p:sp>
      <p:sp>
        <p:nvSpPr>
          <p:cNvPr id="3" name="Content Placeholder 2"/>
          <p:cNvSpPr>
            <a:spLocks noGrp="1"/>
          </p:cNvSpPr>
          <p:nvPr>
            <p:ph idx="1"/>
          </p:nvPr>
        </p:nvSpPr>
        <p:spPr>
          <a:xfrm>
            <a:off x="990600" y="1143000"/>
            <a:ext cx="8001000" cy="5486400"/>
          </a:xfrm>
        </p:spPr>
        <p:txBody>
          <a:bodyPr>
            <a:noAutofit/>
          </a:bodyPr>
          <a:lstStyle/>
          <a:p>
            <a:pPr lvl="1">
              <a:buFont typeface="Arial" pitchFamily="34" charset="0"/>
              <a:buChar char="•"/>
            </a:pPr>
            <a:endParaRPr lang="en-US" sz="2400" dirty="0"/>
          </a:p>
          <a:p>
            <a:pPr lvl="1">
              <a:buFont typeface="Arial" pitchFamily="34" charset="0"/>
              <a:buChar char="•"/>
            </a:pPr>
            <a:endParaRPr lang="en-US" dirty="0"/>
          </a:p>
          <a:p>
            <a:pPr lvl="1">
              <a:buFont typeface="Arial" pitchFamily="34" charset="0"/>
              <a:buChar char="•"/>
            </a:pPr>
            <a:r>
              <a:rPr lang="en-US" dirty="0"/>
              <a:t>Fill out Front Office Registration form in Welcome Folder</a:t>
            </a:r>
          </a:p>
          <a:p>
            <a:pPr lvl="1">
              <a:buFont typeface="Arial" pitchFamily="34" charset="0"/>
              <a:buChar char="•"/>
            </a:pPr>
            <a:r>
              <a:rPr lang="en-US" dirty="0"/>
              <a:t>Phones; Voicemail instructions</a:t>
            </a:r>
          </a:p>
          <a:p>
            <a:pPr lvl="1">
              <a:buFont typeface="Arial" pitchFamily="34" charset="0"/>
              <a:buChar char="•"/>
            </a:pPr>
            <a:r>
              <a:rPr lang="en-US" dirty="0"/>
              <a:t>Email Addresses: Give </a:t>
            </a:r>
            <a:r>
              <a:rPr lang="en-US" b="1" dirty="0"/>
              <a:t>both </a:t>
            </a:r>
            <a:r>
              <a:rPr lang="en-US" dirty="0"/>
              <a:t>Velma and Krishna your preferred email addresses (Harvard or other)</a:t>
            </a:r>
          </a:p>
          <a:p>
            <a:pPr lvl="1">
              <a:buFont typeface="Arial" pitchFamily="34" charset="0"/>
              <a:buChar char="•"/>
            </a:pPr>
            <a:r>
              <a:rPr lang="en-US" dirty="0"/>
              <a:t>Photocopy Machine and fax </a:t>
            </a:r>
          </a:p>
          <a:p>
            <a:pPr lvl="1">
              <a:buFont typeface="Arial" pitchFamily="34" charset="0"/>
              <a:buChar char="•"/>
            </a:pPr>
            <a:r>
              <a:rPr lang="en-US" dirty="0"/>
              <a:t>Supplies</a:t>
            </a:r>
          </a:p>
          <a:p>
            <a:pPr lvl="1">
              <a:buFont typeface="Arial" pitchFamily="34" charset="0"/>
              <a:buChar char="•"/>
            </a:pPr>
            <a:r>
              <a:rPr lang="en-US" dirty="0"/>
              <a:t>Mailbox </a:t>
            </a:r>
          </a:p>
          <a:p>
            <a:pPr lvl="1">
              <a:buFont typeface="Arial" pitchFamily="34" charset="0"/>
              <a:buChar char="•"/>
            </a:pPr>
            <a:r>
              <a:rPr lang="en-US" dirty="0"/>
              <a:t>Note:  We cannot forward packages after the end of your residency. We also expect the offices to be vacated and clean by the last date of your residency</a:t>
            </a:r>
          </a:p>
          <a:p>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linds(horizontal)">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linds(horizontal)">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4017</TotalTime>
  <Words>753</Words>
  <Application>Microsoft Macintosh PowerPoint</Application>
  <PresentationFormat>On-screen Show (4:3)</PresentationFormat>
  <Paragraphs>182</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Verdana</vt:lpstr>
      <vt:lpstr>Wingdings</vt:lpstr>
      <vt:lpstr>Clarity</vt:lpstr>
      <vt:lpstr>PowerPoint Presentation</vt:lpstr>
      <vt:lpstr>Stipends &amp; PeopleSoft</vt:lpstr>
      <vt:lpstr>Access to building and office</vt:lpstr>
      <vt:lpstr>Harvard Resources</vt:lpstr>
      <vt:lpstr>Computers (Tom and HUIT)</vt:lpstr>
      <vt:lpstr>Health Insurance </vt:lpstr>
      <vt:lpstr>INTERNATIONAL FELLOWS’ REGISTRATION</vt:lpstr>
      <vt:lpstr>University Closings</vt:lpstr>
      <vt:lpstr>NUTS AND BOLTS (Velma)</vt:lpstr>
      <vt:lpstr>MEETING SPACE</vt:lpstr>
      <vt:lpstr>KITCHEN &amp; RECYCLING</vt:lpstr>
      <vt:lpstr>EMERGENCY EVACUATION</vt:lpstr>
      <vt:lpstr>POLICIES</vt:lpstr>
      <vt:lpstr> Art Tour with  Senior Curatorial  Associate Sheldon  Cheek</vt:lpstr>
      <vt:lpstr>Events</vt:lpstr>
      <vt:lpstr>Other Upcoming Events</vt:lpstr>
      <vt:lpstr>Across campus</vt:lpstr>
      <vt:lpstr>Other Resources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Du Bois Institute</dc:title>
  <dc:creator>ali</dc:creator>
  <cp:lastModifiedBy>Lewis, Krishnakali R.</cp:lastModifiedBy>
  <cp:revision>445</cp:revision>
  <cp:lastPrinted>2019-08-20T13:48:06Z</cp:lastPrinted>
  <dcterms:created xsi:type="dcterms:W3CDTF">2009-09-08T13:16:03Z</dcterms:created>
  <dcterms:modified xsi:type="dcterms:W3CDTF">2019-09-03T14:00:24Z</dcterms:modified>
</cp:coreProperties>
</file>